
<file path=[Content_Types].xml><?xml version="1.0" encoding="utf-8"?>
<Types xmlns="http://schemas.openxmlformats.org/package/2006/content-types">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6858000" cx="12192000"/>
  <p:notesSz cx="6858000" cy="9144000"/>
  <p:embeddedFontLst>
    <p:embeddedFont>
      <p:font typeface="Lato"/>
      <p:regular r:id="rId24"/>
      <p:bold r:id="rId25"/>
      <p:italic r:id="rId26"/>
      <p:boldItalic r:id="rId27"/>
    </p:embeddedFont>
    <p:embeddedFont>
      <p:font typeface="Century Gothic"/>
      <p:regular r:id="rId28"/>
      <p:bold r:id="rId29"/>
      <p:italic r:id="rId30"/>
      <p:boldItalic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2" roundtripDataSignature="AMtx7mjBtNr2Mw9LKpPCH2vzPLnruxaP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4597AA0-50A7-4E0D-A641-DEAACE467ADD}">
  <a:tblStyle styleId="{34597AA0-50A7-4E0D-A641-DEAACE467ADD}" styleName="Table_0">
    <a:wholeTbl>
      <a:tcTxStyle b="off" i="off">
        <a:font>
          <a:latin typeface="Century Gothic"/>
          <a:ea typeface="Century Gothic"/>
          <a:cs typeface="Century Gothic"/>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Lato-regular.fntdata"/><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Lato-italic.fntdata"/><Relationship Id="rId25" Type="http://schemas.openxmlformats.org/officeDocument/2006/relationships/font" Target="fonts/Lato-bold.fntdata"/><Relationship Id="rId28" Type="http://schemas.openxmlformats.org/officeDocument/2006/relationships/font" Target="fonts/CenturyGothic-regular.fntdata"/><Relationship Id="rId27" Type="http://schemas.openxmlformats.org/officeDocument/2006/relationships/font" Target="fonts/Lato-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Italic.fntdata"/><Relationship Id="rId30" Type="http://schemas.openxmlformats.org/officeDocument/2006/relationships/font" Target="fonts/CenturyGothic-italic.fntdata"/><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9edc1d61b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9edc1d61b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9ed43f8fc8_2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9ed43f8fc8_2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9ed43f8fc8_2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9ed43f8fc8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9ed43f8fc8_2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9ed43f8fc8_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a56b234e14_0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a56b234e1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a56b234e14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a56b234e14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8" name="Shape 38"/>
        <p:cNvGrpSpPr/>
        <p:nvPr/>
      </p:nvGrpSpPr>
      <p:grpSpPr>
        <a:xfrm>
          <a:off x="0" y="0"/>
          <a:ext cx="0" cy="0"/>
          <a:chOff x="0" y="0"/>
          <a:chExt cx="0" cy="0"/>
        </a:xfrm>
      </p:grpSpPr>
      <p:sp>
        <p:nvSpPr>
          <p:cNvPr id="39" name="Google Shape;39;p15"/>
          <p:cNvSpPr txBox="1"/>
          <p:nvPr>
            <p:ph type="ctrTitle"/>
          </p:nvPr>
        </p:nvSpPr>
        <p:spPr>
          <a:xfrm>
            <a:off x="2589213" y="2514600"/>
            <a:ext cx="8915399" cy="22627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15"/>
          <p:cNvSpPr txBox="1"/>
          <p:nvPr>
            <p:ph idx="1" type="subTitle"/>
          </p:nvPr>
        </p:nvSpPr>
        <p:spPr>
          <a:xfrm>
            <a:off x="2589213" y="4777379"/>
            <a:ext cx="8915399" cy="1126283"/>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800"/>
              <a:buNone/>
              <a:defRPr>
                <a:solidFill>
                  <a:srgbClr val="595959"/>
                </a:solidFill>
              </a:defRPr>
            </a:lvl1pPr>
            <a:lvl2pPr lvl="1" algn="ctr">
              <a:spcBef>
                <a:spcPts val="1000"/>
              </a:spcBef>
              <a:spcAft>
                <a:spcPts val="0"/>
              </a:spcAft>
              <a:buSzPts val="1600"/>
              <a:buNone/>
              <a:defRPr>
                <a:solidFill>
                  <a:srgbClr val="888888"/>
                </a:solidFill>
              </a:defRPr>
            </a:lvl2pPr>
            <a:lvl3pPr lvl="2" algn="ctr">
              <a:spcBef>
                <a:spcPts val="1000"/>
              </a:spcBef>
              <a:spcAft>
                <a:spcPts val="0"/>
              </a:spcAft>
              <a:buSzPts val="1400"/>
              <a:buNone/>
              <a:defRPr>
                <a:solidFill>
                  <a:srgbClr val="888888"/>
                </a:solidFill>
              </a:defRPr>
            </a:lvl3pPr>
            <a:lvl4pPr lvl="3" algn="ctr">
              <a:spcBef>
                <a:spcPts val="1000"/>
              </a:spcBef>
              <a:spcAft>
                <a:spcPts val="0"/>
              </a:spcAft>
              <a:buSzPts val="1200"/>
              <a:buNone/>
              <a:defRPr>
                <a:solidFill>
                  <a:srgbClr val="888888"/>
                </a:solidFill>
              </a:defRPr>
            </a:lvl4pPr>
            <a:lvl5pPr lvl="4" algn="ctr">
              <a:spcBef>
                <a:spcPts val="1000"/>
              </a:spcBef>
              <a:spcAft>
                <a:spcPts val="0"/>
              </a:spcAft>
              <a:buSzPts val="1200"/>
              <a:buNone/>
              <a:defRPr>
                <a:solidFill>
                  <a:srgbClr val="888888"/>
                </a:solidFill>
              </a:defRPr>
            </a:lvl5pPr>
            <a:lvl6pPr lvl="5" algn="ctr">
              <a:spcBef>
                <a:spcPts val="1000"/>
              </a:spcBef>
              <a:spcAft>
                <a:spcPts val="0"/>
              </a:spcAft>
              <a:buSzPts val="1200"/>
              <a:buNone/>
              <a:defRPr>
                <a:solidFill>
                  <a:srgbClr val="888888"/>
                </a:solidFill>
              </a:defRPr>
            </a:lvl6pPr>
            <a:lvl7pPr lvl="6" algn="ctr">
              <a:spcBef>
                <a:spcPts val="1000"/>
              </a:spcBef>
              <a:spcAft>
                <a:spcPts val="0"/>
              </a:spcAft>
              <a:buSzPts val="1200"/>
              <a:buNone/>
              <a:defRPr>
                <a:solidFill>
                  <a:srgbClr val="888888"/>
                </a:solidFill>
              </a:defRPr>
            </a:lvl7pPr>
            <a:lvl8pPr lvl="7" algn="ctr">
              <a:spcBef>
                <a:spcPts val="1000"/>
              </a:spcBef>
              <a:spcAft>
                <a:spcPts val="0"/>
              </a:spcAft>
              <a:buSzPts val="1200"/>
              <a:buNone/>
              <a:defRPr>
                <a:solidFill>
                  <a:srgbClr val="888888"/>
                </a:solidFill>
              </a:defRPr>
            </a:lvl8pPr>
            <a:lvl9pPr lvl="8" algn="ctr">
              <a:spcBef>
                <a:spcPts val="1000"/>
              </a:spcBef>
              <a:spcAft>
                <a:spcPts val="0"/>
              </a:spcAft>
              <a:buSzPts val="1200"/>
              <a:buNone/>
              <a:defRPr>
                <a:solidFill>
                  <a:srgbClr val="888888"/>
                </a:solidFill>
              </a:defRPr>
            </a:lvl9pPr>
          </a:lstStyle>
          <a:p/>
        </p:txBody>
      </p:sp>
      <p:sp>
        <p:nvSpPr>
          <p:cNvPr id="41" name="Google Shape;41;p15"/>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5"/>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5"/>
          <p:cNvSpPr/>
          <p:nvPr/>
        </p:nvSpPr>
        <p:spPr>
          <a:xfrm>
            <a:off x="0" y="4323810"/>
            <a:ext cx="1744652" cy="778589"/>
          </a:xfrm>
          <a:custGeom>
            <a:rect b="b" l="l" r="r" t="t"/>
            <a:pathLst>
              <a:path extrusionOk="0" h="166" w="372">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15"/>
          <p:cNvSpPr txBox="1"/>
          <p:nvPr>
            <p:ph idx="12" type="sldNum"/>
          </p:nvPr>
        </p:nvSpPr>
        <p:spPr>
          <a:xfrm>
            <a:off x="531812" y="4529540"/>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16"/>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6"/>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48" name="Google Shape;48;p16"/>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49" name="Google Shape;49;p16"/>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50" name="Google Shape;50;p16"/>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51" name="Google Shape;51;p16"/>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6"/>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6"/>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6"/>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5" name="Shape 55"/>
        <p:cNvGrpSpPr/>
        <p:nvPr/>
      </p:nvGrpSpPr>
      <p:grpSpPr>
        <a:xfrm>
          <a:off x="0" y="0"/>
          <a:ext cx="0" cy="0"/>
          <a:chOff x="0" y="0"/>
          <a:chExt cx="0" cy="0"/>
        </a:xfrm>
      </p:grpSpPr>
      <p:sp>
        <p:nvSpPr>
          <p:cNvPr id="56" name="Google Shape;56;p17"/>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7"/>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58" name="Google Shape;58;p17"/>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7"/>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7"/>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7"/>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2" name="Shape 62"/>
        <p:cNvGrpSpPr/>
        <p:nvPr/>
      </p:nvGrpSpPr>
      <p:grpSpPr>
        <a:xfrm>
          <a:off x="0" y="0"/>
          <a:ext cx="0" cy="0"/>
          <a:chOff x="0" y="0"/>
          <a:chExt cx="0" cy="0"/>
        </a:xfrm>
      </p:grpSpPr>
      <p:sp>
        <p:nvSpPr>
          <p:cNvPr id="63" name="Google Shape;63;p18"/>
          <p:cNvSpPr txBox="1"/>
          <p:nvPr>
            <p:ph type="title"/>
          </p:nvPr>
        </p:nvSpPr>
        <p:spPr>
          <a:xfrm>
            <a:off x="2589212" y="2058750"/>
            <a:ext cx="8915399"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8"/>
          <p:cNvSpPr txBox="1"/>
          <p:nvPr>
            <p:ph idx="1" type="body"/>
          </p:nvPr>
        </p:nvSpPr>
        <p:spPr>
          <a:xfrm>
            <a:off x="2589212" y="3530129"/>
            <a:ext cx="891539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2000"/>
              <a:buNone/>
              <a:defRPr sz="20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65" name="Google Shape;65;p18"/>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8"/>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8"/>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8"/>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9" name="Shape 69"/>
        <p:cNvGrpSpPr/>
        <p:nvPr/>
      </p:nvGrpSpPr>
      <p:grpSpPr>
        <a:xfrm>
          <a:off x="0" y="0"/>
          <a:ext cx="0" cy="0"/>
          <a:chOff x="0" y="0"/>
          <a:chExt cx="0" cy="0"/>
        </a:xfrm>
      </p:grpSpPr>
      <p:sp>
        <p:nvSpPr>
          <p:cNvPr id="70" name="Google Shape;70;p19"/>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9"/>
          <p:cNvSpPr txBox="1"/>
          <p:nvPr>
            <p:ph idx="1" type="body"/>
          </p:nvPr>
        </p:nvSpPr>
        <p:spPr>
          <a:xfrm>
            <a:off x="2589212" y="2133600"/>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2" name="Google Shape;72;p19"/>
          <p:cNvSpPr txBox="1"/>
          <p:nvPr>
            <p:ph idx="2" type="body"/>
          </p:nvPr>
        </p:nvSpPr>
        <p:spPr>
          <a:xfrm>
            <a:off x="7190747" y="2126222"/>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3" name="Google Shape;73;p19"/>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19"/>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19"/>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9"/>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20"/>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0"/>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0"/>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0"/>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0"/>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3" name="Shape 83"/>
        <p:cNvGrpSpPr/>
        <p:nvPr/>
      </p:nvGrpSpPr>
      <p:grpSpPr>
        <a:xfrm>
          <a:off x="0" y="0"/>
          <a:ext cx="0" cy="0"/>
          <a:chOff x="0" y="0"/>
          <a:chExt cx="0" cy="0"/>
        </a:xfrm>
      </p:grpSpPr>
      <p:sp>
        <p:nvSpPr>
          <p:cNvPr id="84" name="Google Shape;84;p21"/>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1"/>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1"/>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1"/>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8" name="Shape 88"/>
        <p:cNvGrpSpPr/>
        <p:nvPr/>
      </p:nvGrpSpPr>
      <p:grpSpPr>
        <a:xfrm>
          <a:off x="0" y="0"/>
          <a:ext cx="0" cy="0"/>
          <a:chOff x="0" y="0"/>
          <a:chExt cx="0" cy="0"/>
        </a:xfrm>
      </p:grpSpPr>
      <p:sp>
        <p:nvSpPr>
          <p:cNvPr id="89" name="Google Shape;89;p22"/>
          <p:cNvSpPr txBox="1"/>
          <p:nvPr>
            <p:ph type="title"/>
          </p:nvPr>
        </p:nvSpPr>
        <p:spPr>
          <a:xfrm>
            <a:off x="2589212" y="446088"/>
            <a:ext cx="3505199" cy="976312"/>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2000"/>
              <a:buFont typeface="Century Gothic"/>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22"/>
          <p:cNvSpPr txBox="1"/>
          <p:nvPr>
            <p:ph idx="1" type="body"/>
          </p:nvPr>
        </p:nvSpPr>
        <p:spPr>
          <a:xfrm>
            <a:off x="6323012" y="446088"/>
            <a:ext cx="5181600" cy="5414963"/>
          </a:xfrm>
          <a:prstGeom prst="rect">
            <a:avLst/>
          </a:prstGeom>
          <a:noFill/>
          <a:ln>
            <a:noFill/>
          </a:ln>
        </p:spPr>
        <p:txBody>
          <a:bodyPr anchorCtr="0" anchor="ctr"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91" name="Google Shape;91;p22"/>
          <p:cNvSpPr txBox="1"/>
          <p:nvPr>
            <p:ph idx="2" type="body"/>
          </p:nvPr>
        </p:nvSpPr>
        <p:spPr>
          <a:xfrm>
            <a:off x="2589212" y="1598613"/>
            <a:ext cx="3505199" cy="4262436"/>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00"/>
              <a:buNone/>
              <a:defRPr sz="14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92" name="Google Shape;92;p22"/>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2"/>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2"/>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2"/>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6" name="Shape 96"/>
        <p:cNvGrpSpPr/>
        <p:nvPr/>
      </p:nvGrpSpPr>
      <p:grpSpPr>
        <a:xfrm>
          <a:off x="0" y="0"/>
          <a:ext cx="0" cy="0"/>
          <a:chOff x="0" y="0"/>
          <a:chExt cx="0" cy="0"/>
        </a:xfrm>
      </p:grpSpPr>
      <p:sp>
        <p:nvSpPr>
          <p:cNvPr id="97" name="Google Shape;97;p23"/>
          <p:cNvSpPr txBox="1"/>
          <p:nvPr>
            <p:ph type="title"/>
          </p:nvPr>
        </p:nvSpPr>
        <p:spPr>
          <a:xfrm>
            <a:off x="2589213" y="4800600"/>
            <a:ext cx="8915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3"/>
          <p:cNvSpPr/>
          <p:nvPr>
            <p:ph idx="2" type="pic"/>
          </p:nvPr>
        </p:nvSpPr>
        <p:spPr>
          <a:xfrm>
            <a:off x="2589212" y="634965"/>
            <a:ext cx="8915400" cy="3854970"/>
          </a:xfrm>
          <a:prstGeom prst="rect">
            <a:avLst/>
          </a:prstGeom>
          <a:noFill/>
          <a:ln>
            <a:noFill/>
          </a:ln>
        </p:spPr>
        <p:txBody>
          <a:bodyPr anchorCtr="0" anchor="t" bIns="45700" lIns="91425" spcFirstLastPara="1" rIns="91425" wrap="square" tIns="45700">
            <a:normAutofit/>
          </a:bodyPr>
          <a:lstStyle>
            <a:lvl1pPr lvl="0" marR="0" rtl="0" algn="ctr">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1pPr>
            <a:lvl2pPr lvl="1"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2pPr>
            <a:lvl3pPr lvl="2"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3pPr>
            <a:lvl4pPr lvl="3"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4pPr>
            <a:lvl5pPr lvl="4"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5pPr>
            <a:lvl6pPr lvl="5"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6pPr>
            <a:lvl7pPr lvl="6"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7pPr>
            <a:lvl8pPr lvl="7"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8pPr>
            <a:lvl9pPr lvl="8" marR="0" rtl="0" algn="l">
              <a:spcBef>
                <a:spcPts val="1000"/>
              </a:spcBef>
              <a:spcAft>
                <a:spcPts val="0"/>
              </a:spcAft>
              <a:buClr>
                <a:schemeClr val="accent1"/>
              </a:buClr>
              <a:buSzPts val="1600"/>
              <a:buFont typeface="Noto Sans Symbols"/>
              <a:buNone/>
              <a:defRPr b="0" i="0" sz="1600" u="none" cap="none" strike="noStrike">
                <a:solidFill>
                  <a:srgbClr val="3F3F3F"/>
                </a:solidFill>
                <a:latin typeface="Century Gothic"/>
                <a:ea typeface="Century Gothic"/>
                <a:cs typeface="Century Gothic"/>
                <a:sym typeface="Century Gothic"/>
              </a:defRPr>
            </a:lvl9pPr>
          </a:lstStyle>
          <a:p/>
        </p:txBody>
      </p:sp>
      <p:sp>
        <p:nvSpPr>
          <p:cNvPr id="99" name="Google Shape;99;p23"/>
          <p:cNvSpPr txBox="1"/>
          <p:nvPr>
            <p:ph idx="1" type="body"/>
          </p:nvPr>
        </p:nvSpPr>
        <p:spPr>
          <a:xfrm>
            <a:off x="2589213" y="5367338"/>
            <a:ext cx="8915400"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200"/>
              <a:buNone/>
              <a:defRPr sz="12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100" name="Google Shape;100;p23"/>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3"/>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3"/>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23"/>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04" name="Shape 104"/>
        <p:cNvGrpSpPr/>
        <p:nvPr/>
      </p:nvGrpSpPr>
      <p:grpSpPr>
        <a:xfrm>
          <a:off x="0" y="0"/>
          <a:ext cx="0" cy="0"/>
          <a:chOff x="0" y="0"/>
          <a:chExt cx="0" cy="0"/>
        </a:xfrm>
      </p:grpSpPr>
      <p:sp>
        <p:nvSpPr>
          <p:cNvPr id="105" name="Google Shape;105;p24"/>
          <p:cNvSpPr txBox="1"/>
          <p:nvPr>
            <p:ph type="title"/>
          </p:nvPr>
        </p:nvSpPr>
        <p:spPr>
          <a:xfrm>
            <a:off x="2589212" y="609600"/>
            <a:ext cx="8915399" cy="3117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24"/>
          <p:cNvSpPr txBox="1"/>
          <p:nvPr>
            <p:ph idx="1"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107" name="Google Shape;107;p24"/>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24"/>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4"/>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4"/>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11" name="Shape 111"/>
        <p:cNvGrpSpPr/>
        <p:nvPr/>
      </p:nvGrpSpPr>
      <p:grpSpPr>
        <a:xfrm>
          <a:off x="0" y="0"/>
          <a:ext cx="0" cy="0"/>
          <a:chOff x="0" y="0"/>
          <a:chExt cx="0" cy="0"/>
        </a:xfrm>
      </p:grpSpPr>
      <p:sp>
        <p:nvSpPr>
          <p:cNvPr id="112" name="Google Shape;112;p25"/>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25"/>
          <p:cNvSpPr txBox="1"/>
          <p:nvPr>
            <p:ph idx="1" type="body"/>
          </p:nvPr>
        </p:nvSpPr>
        <p:spPr>
          <a:xfrm>
            <a:off x="3275012" y="3505200"/>
            <a:ext cx="753655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600"/>
              <a:buFont typeface="Century Gothic"/>
              <a:buNone/>
              <a:defRPr sz="1600">
                <a:solidFill>
                  <a:srgbClr val="7F7F7F"/>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14" name="Google Shape;114;p25"/>
          <p:cNvSpPr txBox="1"/>
          <p:nvPr>
            <p:ph idx="2"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115" name="Google Shape;115;p25"/>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5"/>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5"/>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5"/>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9" name="Google Shape;119;p25"/>
          <p:cNvSpPr txBox="1"/>
          <p:nvPr/>
        </p:nvSpPr>
        <p:spPr>
          <a:xfrm>
            <a:off x="2467652" y="648005"/>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accent1"/>
                </a:solidFill>
                <a:latin typeface="Arial"/>
                <a:ea typeface="Arial"/>
                <a:cs typeface="Arial"/>
                <a:sym typeface="Arial"/>
              </a:rPr>
              <a:t>“</a:t>
            </a:r>
            <a:endParaRPr/>
          </a:p>
        </p:txBody>
      </p:sp>
      <p:sp>
        <p:nvSpPr>
          <p:cNvPr id="120" name="Google Shape;120;p25"/>
          <p:cNvSpPr txBox="1"/>
          <p:nvPr/>
        </p:nvSpPr>
        <p:spPr>
          <a:xfrm>
            <a:off x="11114852" y="290530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accent1"/>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21" name="Shape 121"/>
        <p:cNvGrpSpPr/>
        <p:nvPr/>
      </p:nvGrpSpPr>
      <p:grpSpPr>
        <a:xfrm>
          <a:off x="0" y="0"/>
          <a:ext cx="0" cy="0"/>
          <a:chOff x="0" y="0"/>
          <a:chExt cx="0" cy="0"/>
        </a:xfrm>
      </p:grpSpPr>
      <p:sp>
        <p:nvSpPr>
          <p:cNvPr id="122" name="Google Shape;122;p26"/>
          <p:cNvSpPr txBox="1"/>
          <p:nvPr>
            <p:ph type="title"/>
          </p:nvPr>
        </p:nvSpPr>
        <p:spPr>
          <a:xfrm>
            <a:off x="2589213" y="2438400"/>
            <a:ext cx="8915400" cy="272484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26"/>
          <p:cNvSpPr txBox="1"/>
          <p:nvPr>
            <p:ph idx="1"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24" name="Google Shape;124;p26"/>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26"/>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26"/>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6"/>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28" name="Shape 128"/>
        <p:cNvGrpSpPr/>
        <p:nvPr/>
      </p:nvGrpSpPr>
      <p:grpSpPr>
        <a:xfrm>
          <a:off x="0" y="0"/>
          <a:ext cx="0" cy="0"/>
          <a:chOff x="0" y="0"/>
          <a:chExt cx="0" cy="0"/>
        </a:xfrm>
      </p:grpSpPr>
      <p:sp>
        <p:nvSpPr>
          <p:cNvPr id="129" name="Google Shape;129;p27"/>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27"/>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31" name="Google Shape;131;p27"/>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32" name="Google Shape;132;p27"/>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27"/>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27"/>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7"/>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36" name="Google Shape;136;p27"/>
          <p:cNvSpPr txBox="1"/>
          <p:nvPr/>
        </p:nvSpPr>
        <p:spPr>
          <a:xfrm>
            <a:off x="2467652" y="648005"/>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accent1"/>
                </a:solidFill>
                <a:latin typeface="Arial"/>
                <a:ea typeface="Arial"/>
                <a:cs typeface="Arial"/>
                <a:sym typeface="Arial"/>
              </a:rPr>
              <a:t>“</a:t>
            </a:r>
            <a:endParaRPr/>
          </a:p>
        </p:txBody>
      </p:sp>
      <p:sp>
        <p:nvSpPr>
          <p:cNvPr id="137" name="Google Shape;137;p27"/>
          <p:cNvSpPr txBox="1"/>
          <p:nvPr/>
        </p:nvSpPr>
        <p:spPr>
          <a:xfrm>
            <a:off x="11114852" y="290530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accent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38" name="Shape 138"/>
        <p:cNvGrpSpPr/>
        <p:nvPr/>
      </p:nvGrpSpPr>
      <p:grpSpPr>
        <a:xfrm>
          <a:off x="0" y="0"/>
          <a:ext cx="0" cy="0"/>
          <a:chOff x="0" y="0"/>
          <a:chExt cx="0" cy="0"/>
        </a:xfrm>
      </p:grpSpPr>
      <p:sp>
        <p:nvSpPr>
          <p:cNvPr id="139" name="Google Shape;139;p28"/>
          <p:cNvSpPr txBox="1"/>
          <p:nvPr>
            <p:ph type="title"/>
          </p:nvPr>
        </p:nvSpPr>
        <p:spPr>
          <a:xfrm>
            <a:off x="2589212" y="627407"/>
            <a:ext cx="8915399" cy="288002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28"/>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1" name="Google Shape;141;p28"/>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2" name="Google Shape;142;p28"/>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28"/>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28"/>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8"/>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6" name="Shape 146"/>
        <p:cNvGrpSpPr/>
        <p:nvPr/>
      </p:nvGrpSpPr>
      <p:grpSpPr>
        <a:xfrm>
          <a:off x="0" y="0"/>
          <a:ext cx="0" cy="0"/>
          <a:chOff x="0" y="0"/>
          <a:chExt cx="0" cy="0"/>
        </a:xfrm>
      </p:grpSpPr>
      <p:sp>
        <p:nvSpPr>
          <p:cNvPr id="147" name="Google Shape;147;p29"/>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29"/>
          <p:cNvSpPr txBox="1"/>
          <p:nvPr>
            <p:ph idx="1" type="body"/>
          </p:nvPr>
        </p:nvSpPr>
        <p:spPr>
          <a:xfrm rot="5400000">
            <a:off x="5103812" y="-381000"/>
            <a:ext cx="3886200" cy="891540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9" name="Google Shape;149;p29"/>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29"/>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29"/>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29"/>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30"/>
          <p:cNvSpPr txBox="1"/>
          <p:nvPr>
            <p:ph type="title"/>
          </p:nvPr>
        </p:nvSpPr>
        <p:spPr>
          <a:xfrm rot="5400000">
            <a:off x="7756704" y="2165513"/>
            <a:ext cx="5283817" cy="2207601"/>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30"/>
          <p:cNvSpPr txBox="1"/>
          <p:nvPr>
            <p:ph idx="1" type="body"/>
          </p:nvPr>
        </p:nvSpPr>
        <p:spPr>
          <a:xfrm rot="5400000">
            <a:off x="3185803" y="30814"/>
            <a:ext cx="5283817" cy="647700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56" name="Google Shape;156;p30"/>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30"/>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30"/>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30"/>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FFF"/>
            </a:gs>
            <a:gs pos="100000">
              <a:srgbClr val="DDE6C3"/>
            </a:gs>
          </a:gsLst>
          <a:path path="circle">
            <a:fillToRect b="100%" r="100%"/>
          </a:path>
          <a:tileRect l="-100%" t="-100%"/>
        </a:gradFill>
      </p:bgPr>
    </p:bg>
    <p:spTree>
      <p:nvGrpSpPr>
        <p:cNvPr id="5" name="Shape 5"/>
        <p:cNvGrpSpPr/>
        <p:nvPr/>
      </p:nvGrpSpPr>
      <p:grpSpPr>
        <a:xfrm>
          <a:off x="0" y="0"/>
          <a:ext cx="0" cy="0"/>
          <a:chOff x="0" y="0"/>
          <a:chExt cx="0" cy="0"/>
        </a:xfrm>
      </p:grpSpPr>
      <p:grpSp>
        <p:nvGrpSpPr>
          <p:cNvPr id="6" name="Google Shape;6;p14"/>
          <p:cNvGrpSpPr/>
          <p:nvPr/>
        </p:nvGrpSpPr>
        <p:grpSpPr>
          <a:xfrm>
            <a:off x="1" y="228600"/>
            <a:ext cx="2851516" cy="6638628"/>
            <a:chOff x="2487613" y="285750"/>
            <a:chExt cx="2428875" cy="5654676"/>
          </a:xfrm>
        </p:grpSpPr>
        <p:sp>
          <p:nvSpPr>
            <p:cNvPr id="7" name="Google Shape;7;p14"/>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14"/>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14"/>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14"/>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14"/>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4"/>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14"/>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14"/>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14"/>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4"/>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14"/>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14"/>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 name="Google Shape;19;p14"/>
          <p:cNvGrpSpPr/>
          <p:nvPr/>
        </p:nvGrpSpPr>
        <p:grpSpPr>
          <a:xfrm>
            <a:off x="27222" y="-786"/>
            <a:ext cx="2356674" cy="6854039"/>
            <a:chOff x="6627813" y="194833"/>
            <a:chExt cx="1952625" cy="5678918"/>
          </a:xfrm>
        </p:grpSpPr>
        <p:sp>
          <p:nvSpPr>
            <p:cNvPr id="20" name="Google Shape;20;p14"/>
            <p:cNvSpPr/>
            <p:nvPr/>
          </p:nvSpPr>
          <p:spPr>
            <a:xfrm>
              <a:off x="6627813" y="194833"/>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14"/>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14"/>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14"/>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14"/>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14"/>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14"/>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14"/>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14"/>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14"/>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4"/>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14"/>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 name="Google Shape;32;p14"/>
          <p:cNvSpPr/>
          <p:nvPr/>
        </p:nvSpPr>
        <p:spPr>
          <a:xfrm>
            <a:off x="0" y="0"/>
            <a:ext cx="182880"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14"/>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rgbClr val="262626"/>
              </a:buClr>
              <a:buSzPts val="3600"/>
              <a:buFont typeface="Century Gothic"/>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4" name="Google Shape;34;p14"/>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rm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5" name="Google Shape;35;p14"/>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6" name="Google Shape;36;p14"/>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7" name="Google Shape;37;p14"/>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2000" u="none" cap="none" strike="noStrike">
                <a:solidFill>
                  <a:srgbClr val="FEFFFF"/>
                </a:solidFill>
                <a:latin typeface="Century Gothic"/>
                <a:ea typeface="Century Gothic"/>
                <a:cs typeface="Century Gothic"/>
                <a:sym typeface="Century Gothic"/>
              </a:defRPr>
            </a:lvl1pPr>
            <a:lvl2pPr indent="0" lvl="1" marL="0" marR="0" rtl="0" algn="r">
              <a:spcBef>
                <a:spcPts val="0"/>
              </a:spcBef>
              <a:buNone/>
              <a:defRPr b="0" i="0" sz="2000" u="none" cap="none" strike="noStrike">
                <a:solidFill>
                  <a:srgbClr val="FEFFFF"/>
                </a:solidFill>
                <a:latin typeface="Century Gothic"/>
                <a:ea typeface="Century Gothic"/>
                <a:cs typeface="Century Gothic"/>
                <a:sym typeface="Century Gothic"/>
              </a:defRPr>
            </a:lvl2pPr>
            <a:lvl3pPr indent="0" lvl="2" marL="0" marR="0" rtl="0" algn="r">
              <a:spcBef>
                <a:spcPts val="0"/>
              </a:spcBef>
              <a:buNone/>
              <a:defRPr b="0" i="0" sz="2000" u="none" cap="none" strike="noStrike">
                <a:solidFill>
                  <a:srgbClr val="FEFFFF"/>
                </a:solidFill>
                <a:latin typeface="Century Gothic"/>
                <a:ea typeface="Century Gothic"/>
                <a:cs typeface="Century Gothic"/>
                <a:sym typeface="Century Gothic"/>
              </a:defRPr>
            </a:lvl3pPr>
            <a:lvl4pPr indent="0" lvl="3" marL="0" marR="0" rtl="0" algn="r">
              <a:spcBef>
                <a:spcPts val="0"/>
              </a:spcBef>
              <a:buNone/>
              <a:defRPr b="0" i="0" sz="2000" u="none" cap="none" strike="noStrike">
                <a:solidFill>
                  <a:srgbClr val="FEFFFF"/>
                </a:solidFill>
                <a:latin typeface="Century Gothic"/>
                <a:ea typeface="Century Gothic"/>
                <a:cs typeface="Century Gothic"/>
                <a:sym typeface="Century Gothic"/>
              </a:defRPr>
            </a:lvl4pPr>
            <a:lvl5pPr indent="0" lvl="4" marL="0" marR="0" rtl="0" algn="r">
              <a:spcBef>
                <a:spcPts val="0"/>
              </a:spcBef>
              <a:buNone/>
              <a:defRPr b="0" i="0" sz="2000" u="none" cap="none" strike="noStrike">
                <a:solidFill>
                  <a:srgbClr val="FEFFFF"/>
                </a:solidFill>
                <a:latin typeface="Century Gothic"/>
                <a:ea typeface="Century Gothic"/>
                <a:cs typeface="Century Gothic"/>
                <a:sym typeface="Century Gothic"/>
              </a:defRPr>
            </a:lvl5pPr>
            <a:lvl6pPr indent="0" lvl="5" marL="0" marR="0" rtl="0" algn="r">
              <a:spcBef>
                <a:spcPts val="0"/>
              </a:spcBef>
              <a:buNone/>
              <a:defRPr b="0" i="0" sz="2000" u="none" cap="none" strike="noStrike">
                <a:solidFill>
                  <a:srgbClr val="FEFFFF"/>
                </a:solidFill>
                <a:latin typeface="Century Gothic"/>
                <a:ea typeface="Century Gothic"/>
                <a:cs typeface="Century Gothic"/>
                <a:sym typeface="Century Gothic"/>
              </a:defRPr>
            </a:lvl6pPr>
            <a:lvl7pPr indent="0" lvl="6" marL="0" marR="0" rtl="0" algn="r">
              <a:spcBef>
                <a:spcPts val="0"/>
              </a:spcBef>
              <a:buNone/>
              <a:defRPr b="0" i="0" sz="2000" u="none" cap="none" strike="noStrike">
                <a:solidFill>
                  <a:srgbClr val="FEFFFF"/>
                </a:solidFill>
                <a:latin typeface="Century Gothic"/>
                <a:ea typeface="Century Gothic"/>
                <a:cs typeface="Century Gothic"/>
                <a:sym typeface="Century Gothic"/>
              </a:defRPr>
            </a:lvl7pPr>
            <a:lvl8pPr indent="0" lvl="7" marL="0" marR="0" rtl="0" algn="r">
              <a:spcBef>
                <a:spcPts val="0"/>
              </a:spcBef>
              <a:buNone/>
              <a:defRPr b="0" i="0" sz="2000" u="none" cap="none" strike="noStrike">
                <a:solidFill>
                  <a:srgbClr val="FEFFFF"/>
                </a:solidFill>
                <a:latin typeface="Century Gothic"/>
                <a:ea typeface="Century Gothic"/>
                <a:cs typeface="Century Gothic"/>
                <a:sym typeface="Century Gothic"/>
              </a:defRPr>
            </a:lvl8pPr>
            <a:lvl9pPr indent="0" lvl="8" marL="0" marR="0" rtl="0" algn="r">
              <a:spcBef>
                <a:spcPts val="0"/>
              </a:spcBef>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g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6.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3" name="Shape 163"/>
        <p:cNvGrpSpPr/>
        <p:nvPr/>
      </p:nvGrpSpPr>
      <p:grpSpPr>
        <a:xfrm>
          <a:off x="0" y="0"/>
          <a:ext cx="0" cy="0"/>
          <a:chOff x="0" y="0"/>
          <a:chExt cx="0" cy="0"/>
        </a:xfrm>
      </p:grpSpPr>
      <p:sp>
        <p:nvSpPr>
          <p:cNvPr id="164" name="Google Shape;164;p1"/>
          <p:cNvSpPr txBox="1"/>
          <p:nvPr>
            <p:ph type="ctrTitle"/>
          </p:nvPr>
        </p:nvSpPr>
        <p:spPr>
          <a:xfrm>
            <a:off x="2589213" y="2514600"/>
            <a:ext cx="8915399" cy="2262781"/>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rgbClr val="262626"/>
              </a:buClr>
              <a:buSzPts val="5400"/>
              <a:buFont typeface="Century Gothic"/>
              <a:buNone/>
            </a:pPr>
            <a:r>
              <a:rPr lang="en-US"/>
              <a:t>Case study 3</a:t>
            </a:r>
            <a:endParaRPr/>
          </a:p>
        </p:txBody>
      </p:sp>
      <p:sp>
        <p:nvSpPr>
          <p:cNvPr id="165" name="Google Shape;165;p1"/>
          <p:cNvSpPr txBox="1"/>
          <p:nvPr>
            <p:ph idx="1" type="subTitle"/>
          </p:nvPr>
        </p:nvSpPr>
        <p:spPr>
          <a:xfrm>
            <a:off x="2589213" y="4777379"/>
            <a:ext cx="8915399" cy="112628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800"/>
              <a:buNone/>
            </a:pPr>
            <a:r>
              <a:rPr lang="en-US"/>
              <a:t>Salma, Amanda, Ariel, Delaney, Mesay, Katrina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g9edc1d61bb_0_0"/>
          <p:cNvSpPr txBox="1"/>
          <p:nvPr>
            <p:ph type="title"/>
          </p:nvPr>
        </p:nvSpPr>
        <p:spPr>
          <a:xfrm>
            <a:off x="2592925" y="624110"/>
            <a:ext cx="8911800" cy="1281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Background</a:t>
            </a:r>
            <a:r>
              <a:rPr lang="en-US" sz="2900"/>
              <a:t> </a:t>
            </a:r>
            <a:r>
              <a:rPr lang="en-US" sz="1500"/>
              <a:t>(Mesay)</a:t>
            </a:r>
            <a:endParaRPr sz="1500"/>
          </a:p>
        </p:txBody>
      </p:sp>
      <p:sp>
        <p:nvSpPr>
          <p:cNvPr id="171" name="Google Shape;171;g9edc1d61bb_0_0"/>
          <p:cNvSpPr txBox="1"/>
          <p:nvPr>
            <p:ph idx="1" type="body"/>
          </p:nvPr>
        </p:nvSpPr>
        <p:spPr>
          <a:xfrm>
            <a:off x="1385125" y="1672275"/>
            <a:ext cx="10119300" cy="4814100"/>
          </a:xfrm>
          <a:prstGeom prst="rect">
            <a:avLst/>
          </a:prstGeom>
        </p:spPr>
        <p:txBody>
          <a:bodyPr anchorCtr="0" anchor="t" bIns="45700" lIns="91425" spcFirstLastPara="1" rIns="91425" wrap="square" tIns="45700">
            <a:noAutofit/>
          </a:bodyPr>
          <a:lstStyle/>
          <a:p>
            <a:pPr indent="0" lvl="0" marL="0" rtl="0" algn="l">
              <a:lnSpc>
                <a:spcPct val="115000"/>
              </a:lnSpc>
              <a:spcBef>
                <a:spcPts val="900"/>
              </a:spcBef>
              <a:spcAft>
                <a:spcPts val="0"/>
              </a:spcAft>
              <a:buClr>
                <a:schemeClr val="dk1"/>
              </a:buClr>
              <a:buSzPts val="1100"/>
              <a:buFont typeface="Arial"/>
              <a:buNone/>
            </a:pPr>
            <a:r>
              <a:rPr lang="en-US" sz="1900">
                <a:solidFill>
                  <a:srgbClr val="2D3B45"/>
                </a:solidFill>
                <a:latin typeface="Calibri"/>
                <a:ea typeface="Calibri"/>
                <a:cs typeface="Calibri"/>
                <a:sym typeface="Calibri"/>
              </a:rPr>
              <a:t>GW is a 81 year old Hispanic male who has worked hard as a dairy farmer in the south and, even though his son does most of the work now, he still works hard for his age. The long hours and hard work have kept him active and, unlike his four siblings, he has never had a weight problem. In fact, his weight has been on the low side of normal all of his life, weighing between 135# and 140# consistently. He is 5’ 6” tall. He has an Hx of hypothyroidism and arrhythmias. Recently, he started having diarrhea and noticed blood in his stool on occasion. He did not have a change in the way he felt other than being tired, but he thought that came with age. Being a stubborn man and not liking doctors, he refused to go see his physician. When the diarrhea and bleeding persisted and got worse, his wife stepped in and made the appointment for him.</a:t>
            </a:r>
            <a:endParaRPr sz="1900">
              <a:solidFill>
                <a:srgbClr val="2D3B45"/>
              </a:solidFill>
              <a:latin typeface="Calibri"/>
              <a:ea typeface="Calibri"/>
              <a:cs typeface="Calibri"/>
              <a:sym typeface="Calibri"/>
            </a:endParaRPr>
          </a:p>
          <a:p>
            <a:pPr indent="0" lvl="0" marL="0" rtl="0" algn="l">
              <a:lnSpc>
                <a:spcPct val="115000"/>
              </a:lnSpc>
              <a:spcBef>
                <a:spcPts val="900"/>
              </a:spcBef>
              <a:spcAft>
                <a:spcPts val="0"/>
              </a:spcAft>
              <a:buClr>
                <a:schemeClr val="dk1"/>
              </a:buClr>
              <a:buSzPts val="1100"/>
              <a:buFont typeface="Arial"/>
              <a:buNone/>
            </a:pPr>
            <a:r>
              <a:rPr lang="en-US" sz="1900">
                <a:solidFill>
                  <a:srgbClr val="2D3B45"/>
                </a:solidFill>
                <a:latin typeface="Calibri"/>
                <a:ea typeface="Calibri"/>
                <a:cs typeface="Calibri"/>
                <a:sym typeface="Calibri"/>
              </a:rPr>
              <a:t> </a:t>
            </a:r>
            <a:endParaRPr sz="1900">
              <a:solidFill>
                <a:srgbClr val="2D3B45"/>
              </a:solidFill>
              <a:latin typeface="Calibri"/>
              <a:ea typeface="Calibri"/>
              <a:cs typeface="Calibri"/>
              <a:sym typeface="Calibri"/>
            </a:endParaRPr>
          </a:p>
          <a:p>
            <a:pPr indent="0" lvl="0" marL="0" rtl="0" algn="l">
              <a:lnSpc>
                <a:spcPct val="115000"/>
              </a:lnSpc>
              <a:spcBef>
                <a:spcPts val="900"/>
              </a:spcBef>
              <a:spcAft>
                <a:spcPts val="0"/>
              </a:spcAft>
              <a:buClr>
                <a:schemeClr val="dk1"/>
              </a:buClr>
              <a:buSzPts val="1100"/>
              <a:buFont typeface="Arial"/>
              <a:buNone/>
            </a:pPr>
            <a:r>
              <a:rPr lang="en-US" sz="1900">
                <a:solidFill>
                  <a:srgbClr val="2D3B45"/>
                </a:solidFill>
                <a:latin typeface="Calibri"/>
                <a:ea typeface="Calibri"/>
                <a:cs typeface="Calibri"/>
                <a:sym typeface="Calibri"/>
              </a:rPr>
              <a:t>His family practitioner sent him to a gastroenterologist for a colonoscopy. A mass was found in the sigmoid colon and a biopsy was taken. The mass was found to be malignant. GW was sent to a surgeon and surgery was planned immediately. His standing weight at admission was 132#.</a:t>
            </a:r>
            <a:endParaRPr sz="1900">
              <a:solidFill>
                <a:srgbClr val="2D3B45"/>
              </a:solidFill>
              <a:latin typeface="Calibri"/>
              <a:ea typeface="Calibri"/>
              <a:cs typeface="Calibri"/>
              <a:sym typeface="Calibri"/>
            </a:endParaRPr>
          </a:p>
          <a:p>
            <a:pPr indent="0" lvl="0" marL="0" rtl="0" algn="l">
              <a:spcBef>
                <a:spcPts val="100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Century Gothic"/>
              <a:buNone/>
            </a:pPr>
            <a:r>
              <a:rPr lang="en-US"/>
              <a:t>Describe the action and any nutritional side effects of the following drugs: </a:t>
            </a:r>
            <a:r>
              <a:rPr lang="en-US" sz="2000"/>
              <a:t>(Ariel)</a:t>
            </a:r>
            <a:endParaRPr sz="2000"/>
          </a:p>
        </p:txBody>
      </p:sp>
      <p:sp>
        <p:nvSpPr>
          <p:cNvPr id="177" name="Google Shape;177;p2"/>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lang="en-US"/>
              <a:t>Action</a:t>
            </a:r>
            <a:endParaRPr/>
          </a:p>
        </p:txBody>
      </p:sp>
      <p:sp>
        <p:nvSpPr>
          <p:cNvPr id="178" name="Google Shape;178;p2"/>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200"/>
              <a:buChar char="🠶"/>
            </a:pPr>
            <a:r>
              <a:rPr lang="en-US" sz="1200"/>
              <a:t>(Digoxin) This type of drug is under the classification of cardiac glycosides, that inhibits activity of the enzyme ATPase which controls the movement of sodium, potassium, calcium into the heart</a:t>
            </a:r>
            <a:endParaRPr/>
          </a:p>
          <a:p>
            <a:pPr indent="-342900" lvl="0" marL="342900" rtl="0" algn="l">
              <a:spcBef>
                <a:spcPts val="1000"/>
              </a:spcBef>
              <a:spcAft>
                <a:spcPts val="0"/>
              </a:spcAft>
              <a:buSzPts val="1200"/>
              <a:buChar char="🠶"/>
            </a:pPr>
            <a:r>
              <a:rPr lang="en-US" sz="1200"/>
              <a:t>Synthroid (Levothyroxine) This medication treats hypothyroidism along with goiters and thyroid cancer. Synthroid restores thyroid levels by regulating thyroxine the body may be missing. </a:t>
            </a:r>
            <a:endParaRPr/>
          </a:p>
          <a:p>
            <a:pPr indent="-342900" lvl="0" marL="342900" rtl="0" algn="l">
              <a:spcBef>
                <a:spcPts val="1000"/>
              </a:spcBef>
              <a:spcAft>
                <a:spcPts val="0"/>
              </a:spcAft>
              <a:buSzPts val="1200"/>
              <a:buChar char="🠶"/>
            </a:pPr>
            <a:r>
              <a:rPr lang="en-US" sz="1200"/>
              <a:t>(Cordarone) Effective by blocking electrical signals that induce irregularity in heart rhythmic </a:t>
            </a:r>
            <a:endParaRPr/>
          </a:p>
        </p:txBody>
      </p:sp>
      <p:sp>
        <p:nvSpPr>
          <p:cNvPr id="179" name="Google Shape;179;p2"/>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lang="en-US"/>
              <a:t>Nutritional side effects</a:t>
            </a:r>
            <a:endParaRPr/>
          </a:p>
        </p:txBody>
      </p:sp>
      <p:sp>
        <p:nvSpPr>
          <p:cNvPr id="180" name="Google Shape;180;p2"/>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200"/>
              <a:buChar char="🠶"/>
            </a:pPr>
            <a:r>
              <a:rPr lang="en-US" sz="1200"/>
              <a:t>Decreases the absorption of magnesium hydroxide, aluminum hydroxide and charcoal. High fiber foods along with fruit juices should be avoided between a 2 hour interval after medication. Foods containing cottonseed and soy should be avoided or limited due to drug interactives reducing efficacy. </a:t>
            </a:r>
            <a:endParaRPr/>
          </a:p>
          <a:p>
            <a:pPr indent="-342900" lvl="0" marL="342900" rtl="0" algn="l">
              <a:spcBef>
                <a:spcPts val="1000"/>
              </a:spcBef>
              <a:spcAft>
                <a:spcPts val="0"/>
              </a:spcAft>
              <a:buSzPts val="1200"/>
              <a:buChar char="🠶"/>
            </a:pPr>
            <a:r>
              <a:rPr lang="en-US" sz="1200"/>
              <a:t>Interaction with the dietary drug calcium carbonate (decreases absorption) along with ferrous sulfate. Tolerable Upper Intake levels exceeding normal amounts have vomiting, diarrhea, loss of appetite etc..</a:t>
            </a:r>
            <a:endParaRPr/>
          </a:p>
          <a:p>
            <a:pPr indent="-342900" lvl="0" marL="342900" rtl="0" algn="l">
              <a:spcBef>
                <a:spcPts val="1000"/>
              </a:spcBef>
              <a:spcAft>
                <a:spcPts val="0"/>
              </a:spcAft>
              <a:buSzPts val="1200"/>
              <a:buChar char="🠶"/>
            </a:pPr>
            <a:r>
              <a:rPr lang="en-US" sz="1200"/>
              <a:t>Vomiting, nausea, loss of appetite. Avoid grapefruit and grapefruit juices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3"/>
          <p:cNvSpPr txBox="1"/>
          <p:nvPr>
            <p:ph type="title"/>
          </p:nvPr>
        </p:nvSpPr>
        <p:spPr>
          <a:xfrm>
            <a:off x="2592925" y="421824"/>
            <a:ext cx="8911800" cy="1006800"/>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0"/>
              </a:spcBef>
              <a:spcAft>
                <a:spcPts val="0"/>
              </a:spcAft>
              <a:buNone/>
            </a:pPr>
            <a:r>
              <a:rPr b="1" lang="en-US" sz="1600">
                <a:solidFill>
                  <a:srgbClr val="2D3B45"/>
                </a:solidFill>
                <a:latin typeface="Lato"/>
                <a:ea typeface="Lato"/>
                <a:cs typeface="Lato"/>
                <a:sym typeface="Lato"/>
              </a:rPr>
              <a:t>Compare GW’s UBW to his IBW (calculate % UBW and % IBW). If his UBW has been slightly lower than his IBW all his life, is that of any major concern? Is the fact that he is now, upon admission to a hospital for colon cancer, a little below his UBW of concern? Explain.</a:t>
            </a:r>
            <a:r>
              <a:rPr b="1" lang="en-US" sz="1500">
                <a:solidFill>
                  <a:srgbClr val="2D3B45"/>
                </a:solidFill>
                <a:latin typeface="Lato"/>
                <a:ea typeface="Lato"/>
                <a:cs typeface="Lato"/>
                <a:sym typeface="Lato"/>
              </a:rPr>
              <a:t> </a:t>
            </a:r>
            <a:r>
              <a:rPr b="1" lang="en-US" sz="1900">
                <a:solidFill>
                  <a:srgbClr val="2D3B45"/>
                </a:solidFill>
                <a:latin typeface="Lato"/>
                <a:ea typeface="Lato"/>
                <a:cs typeface="Lato"/>
                <a:sym typeface="Lato"/>
              </a:rPr>
              <a:t>(Ariel)</a:t>
            </a:r>
            <a:endParaRPr b="1" sz="1900">
              <a:solidFill>
                <a:srgbClr val="2D3B45"/>
              </a:solidFill>
              <a:latin typeface="Lato"/>
              <a:ea typeface="Lato"/>
              <a:cs typeface="Lato"/>
              <a:sym typeface="Lato"/>
            </a:endParaRPr>
          </a:p>
          <a:p>
            <a:pPr indent="0" lvl="0" marL="0" rtl="0" algn="l">
              <a:spcBef>
                <a:spcPts val="1000"/>
              </a:spcBef>
              <a:spcAft>
                <a:spcPts val="0"/>
              </a:spcAft>
              <a:buClr>
                <a:srgbClr val="262626"/>
              </a:buClr>
              <a:buSzPts val="3600"/>
              <a:buFont typeface="Century Gothic"/>
              <a:buNone/>
            </a:pPr>
            <a:r>
              <a:t/>
            </a:r>
            <a:endParaRPr/>
          </a:p>
        </p:txBody>
      </p:sp>
      <p:sp>
        <p:nvSpPr>
          <p:cNvPr id="186" name="Google Shape;186;p3"/>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0" lvl="0" marL="0" rtl="0" algn="l">
              <a:spcBef>
                <a:spcPts val="1000"/>
              </a:spcBef>
              <a:spcAft>
                <a:spcPts val="0"/>
              </a:spcAft>
              <a:buSzPts val="1200"/>
              <a:buNone/>
            </a:pPr>
            <a:r>
              <a:rPr lang="en-US"/>
              <a:t>   </a:t>
            </a:r>
            <a:r>
              <a:rPr lang="en-US" sz="1200"/>
              <a:t>(135-140) (normal circumstances) </a:t>
            </a:r>
            <a:endParaRPr/>
          </a:p>
          <a:p>
            <a:pPr indent="0" lvl="0" marL="0" rtl="0" algn="l">
              <a:spcBef>
                <a:spcPts val="1000"/>
              </a:spcBef>
              <a:spcAft>
                <a:spcPts val="0"/>
              </a:spcAft>
              <a:buSzPts val="1200"/>
              <a:buNone/>
            </a:pPr>
            <a:r>
              <a:rPr lang="en-US" sz="1200"/>
              <a:t>    132 lb.  (admission)</a:t>
            </a:r>
            <a:endParaRPr/>
          </a:p>
          <a:p>
            <a:pPr indent="-342900" lvl="0" marL="342900" rtl="0" algn="l">
              <a:spcBef>
                <a:spcPts val="1000"/>
              </a:spcBef>
              <a:spcAft>
                <a:spcPts val="0"/>
              </a:spcAft>
              <a:buSzPts val="1200"/>
              <a:buChar char="🠶"/>
            </a:pPr>
            <a:r>
              <a:rPr lang="en-US" sz="1200"/>
              <a:t>IBW: (106 + (6*6) = 142 </a:t>
            </a:r>
            <a:endParaRPr/>
          </a:p>
          <a:p>
            <a:pPr indent="-342900" lvl="0" marL="342900" rtl="0" algn="l">
              <a:spcBef>
                <a:spcPts val="1000"/>
              </a:spcBef>
              <a:spcAft>
                <a:spcPts val="0"/>
              </a:spcAft>
              <a:buSzPts val="1200"/>
              <a:buChar char="🠶"/>
            </a:pPr>
            <a:r>
              <a:rPr lang="en-US" sz="1200"/>
              <a:t>IBW%: ( 132/142) * 100 = 93% (Adequate)</a:t>
            </a:r>
            <a:endParaRPr/>
          </a:p>
          <a:p>
            <a:pPr indent="-342900" lvl="0" marL="342900" rtl="0" algn="l">
              <a:spcBef>
                <a:spcPts val="1000"/>
              </a:spcBef>
              <a:spcAft>
                <a:spcPts val="0"/>
              </a:spcAft>
              <a:buSzPts val="1200"/>
              <a:buChar char="🠶"/>
            </a:pPr>
            <a:r>
              <a:rPr lang="en-US" sz="1200"/>
              <a:t>% UBW: 132*100/137.5 = 96%														</a:t>
            </a:r>
            <a:endParaRPr sz="1200"/>
          </a:p>
          <a:p>
            <a:pPr indent="0" lvl="0" marL="342900" rtl="0" algn="l">
              <a:spcBef>
                <a:spcPts val="1000"/>
              </a:spcBef>
              <a:spcAft>
                <a:spcPts val="0"/>
              </a:spcAft>
              <a:buNone/>
            </a:pPr>
            <a:r>
              <a:t/>
            </a:r>
            <a:endParaRPr sz="1400"/>
          </a:p>
          <a:p>
            <a:pPr indent="0" lvl="0" marL="0" rtl="0" algn="l">
              <a:lnSpc>
                <a:spcPct val="115000"/>
              </a:lnSpc>
              <a:spcBef>
                <a:spcPts val="0"/>
              </a:spcBef>
              <a:spcAft>
                <a:spcPts val="0"/>
              </a:spcAft>
              <a:buClr>
                <a:schemeClr val="dk1"/>
              </a:buClr>
              <a:buSzPts val="1100"/>
              <a:buFont typeface="Arial"/>
              <a:buNone/>
            </a:pPr>
            <a:r>
              <a:rPr i="1" lang="en-US" sz="1400">
                <a:solidFill>
                  <a:srgbClr val="2D3B45"/>
                </a:solidFill>
                <a:latin typeface="Times New Roman"/>
                <a:ea typeface="Times New Roman"/>
                <a:cs typeface="Times New Roman"/>
                <a:sym typeface="Times New Roman"/>
              </a:rPr>
              <a:t>His UBW should not be a major concern related to the patient being between 135-140 # all his life. There is no history in the GW having any weight problems. Upon admission, with his weight being lower than his usual weight, one should pay close attention because he could potentially be losing nutrients related to his diarrhea. He could also be losing weight due to the stress being built from colon cancer. It will be important to monitor any changes in weight, since we want to prevent cachexia. Wasting in patients with cancer is the cause of death of one third of all cancer deaths and even a little weight loss can be predictive of worst outcomes. </a:t>
            </a:r>
            <a:endParaRPr b="1" i="1" sz="1400">
              <a:solidFill>
                <a:srgbClr val="2D3B45"/>
              </a:solidFill>
              <a:highlight>
                <a:srgbClr val="A4C2F4"/>
              </a:highlight>
              <a:latin typeface="Arial"/>
              <a:ea typeface="Arial"/>
              <a:cs typeface="Arial"/>
              <a:sym typeface="Arial"/>
            </a:endParaRPr>
          </a:p>
          <a:p>
            <a:pPr indent="0" lvl="0" marL="0" rtl="0" algn="l">
              <a:spcBef>
                <a:spcPts val="1000"/>
              </a:spcBef>
              <a:spcAft>
                <a:spcPts val="0"/>
              </a:spcAft>
              <a:buSzPts val="1400"/>
              <a:buNone/>
            </a:pPr>
            <a:r>
              <a:t/>
            </a:r>
            <a:endParaRPr sz="1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4"/>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Century Gothic"/>
              <a:buNone/>
            </a:pPr>
            <a:r>
              <a:rPr lang="en-US"/>
              <a:t>Assessment of laboratory values </a:t>
            </a:r>
            <a:r>
              <a:rPr lang="en-US" sz="2000"/>
              <a:t>(Delaney)</a:t>
            </a:r>
            <a:endParaRPr sz="400"/>
          </a:p>
        </p:txBody>
      </p:sp>
      <p:pic>
        <p:nvPicPr>
          <p:cNvPr id="192" name="Google Shape;192;p4"/>
          <p:cNvPicPr preferRelativeResize="0"/>
          <p:nvPr>
            <p:ph idx="1" type="body"/>
          </p:nvPr>
        </p:nvPicPr>
        <p:blipFill rotWithShape="1">
          <a:blip r:embed="rId3">
            <a:alphaModFix/>
          </a:blip>
          <a:srcRect b="0" l="0" r="0" t="0"/>
          <a:stretch/>
        </p:blipFill>
        <p:spPr>
          <a:xfrm>
            <a:off x="515173" y="1905000"/>
            <a:ext cx="5742751" cy="3595687"/>
          </a:xfrm>
          <a:prstGeom prst="rect">
            <a:avLst/>
          </a:prstGeom>
          <a:noFill/>
          <a:ln>
            <a:noFill/>
          </a:ln>
        </p:spPr>
      </p:pic>
      <p:pic>
        <p:nvPicPr>
          <p:cNvPr id="193" name="Google Shape;193;p4"/>
          <p:cNvPicPr preferRelativeResize="0"/>
          <p:nvPr/>
        </p:nvPicPr>
        <p:blipFill rotWithShape="1">
          <a:blip r:embed="rId4">
            <a:alphaModFix/>
          </a:blip>
          <a:srcRect b="0" l="0" r="0" t="0"/>
          <a:stretch/>
        </p:blipFill>
        <p:spPr>
          <a:xfrm>
            <a:off x="6543675" y="1904999"/>
            <a:ext cx="5167232" cy="359568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5"/>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Century Gothic"/>
              <a:buNone/>
            </a:pPr>
            <a:r>
              <a:rPr lang="en-US"/>
              <a:t>Assessment of laboratory values (continued)</a:t>
            </a:r>
            <a:r>
              <a:rPr lang="en-US" sz="2000"/>
              <a:t>(Delaney)</a:t>
            </a:r>
            <a:endParaRPr sz="2000"/>
          </a:p>
        </p:txBody>
      </p:sp>
      <p:sp>
        <p:nvSpPr>
          <p:cNvPr id="199" name="Google Shape;199;p5"/>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800"/>
              <a:buFont typeface="Times New Roman"/>
              <a:buChar char="•"/>
            </a:pPr>
            <a:r>
              <a:rPr lang="en-US" sz="1665">
                <a:latin typeface="Times New Roman"/>
                <a:ea typeface="Times New Roman"/>
                <a:cs typeface="Times New Roman"/>
                <a:sym typeface="Times New Roman"/>
              </a:rPr>
              <a:t> Irregularities are serum albumin, BUN, P, Hgb, MCV and % lymph lower than reference units. </a:t>
            </a:r>
            <a:endParaRPr/>
          </a:p>
          <a:p>
            <a:pPr indent="-171450" lvl="0" marL="171450" rtl="0" algn="l">
              <a:spcBef>
                <a:spcPts val="1000"/>
              </a:spcBef>
              <a:spcAft>
                <a:spcPts val="0"/>
              </a:spcAft>
              <a:buSzPts val="1665"/>
              <a:buFont typeface="Arial"/>
              <a:buChar char="•"/>
            </a:pPr>
            <a:r>
              <a:rPr lang="en-US" sz="1665">
                <a:latin typeface="Times New Roman"/>
                <a:ea typeface="Times New Roman"/>
                <a:cs typeface="Times New Roman"/>
                <a:sym typeface="Times New Roman"/>
              </a:rPr>
              <a:t>   </a:t>
            </a:r>
            <a:r>
              <a:rPr lang="en-US" sz="1665">
                <a:latin typeface="Times New Roman"/>
                <a:ea typeface="Times New Roman"/>
                <a:cs typeface="Times New Roman"/>
                <a:sym typeface="Times New Roman"/>
              </a:rPr>
              <a:t>Hgb and Hct lower the normal, possibly due to gastrointestinal bleeding through stool</a:t>
            </a:r>
            <a:endParaRPr/>
          </a:p>
          <a:p>
            <a:pPr indent="-171450" lvl="0" marL="171450" rtl="0" algn="l">
              <a:spcBef>
                <a:spcPts val="1000"/>
              </a:spcBef>
              <a:spcAft>
                <a:spcPts val="0"/>
              </a:spcAft>
              <a:buSzPts val="1665"/>
              <a:buFont typeface="Arial"/>
              <a:buChar char="•"/>
            </a:pPr>
            <a:r>
              <a:rPr lang="en-US" sz="1665">
                <a:latin typeface="Times New Roman"/>
                <a:ea typeface="Times New Roman"/>
                <a:cs typeface="Times New Roman"/>
                <a:sym typeface="Times New Roman"/>
              </a:rPr>
              <a:t>   </a:t>
            </a:r>
            <a:r>
              <a:rPr lang="en-US" sz="1665">
                <a:latin typeface="Times New Roman"/>
                <a:ea typeface="Times New Roman"/>
                <a:cs typeface="Times New Roman"/>
                <a:sym typeface="Times New Roman"/>
              </a:rPr>
              <a:t>% lymph may indicate possible infection/illness</a:t>
            </a:r>
            <a:endParaRPr/>
          </a:p>
          <a:p>
            <a:pPr indent="-171450" lvl="0" marL="171450" rtl="0" algn="l">
              <a:spcBef>
                <a:spcPts val="1000"/>
              </a:spcBef>
              <a:spcAft>
                <a:spcPts val="0"/>
              </a:spcAft>
              <a:buSzPts val="1665"/>
              <a:buFont typeface="Arial"/>
              <a:buChar char="•"/>
            </a:pPr>
            <a:r>
              <a:rPr lang="en-US" sz="1665">
                <a:latin typeface="Times New Roman"/>
                <a:ea typeface="Times New Roman"/>
                <a:cs typeface="Times New Roman"/>
                <a:sym typeface="Times New Roman"/>
              </a:rPr>
              <a:t>   </a:t>
            </a:r>
            <a:r>
              <a:rPr lang="en-US" sz="1665">
                <a:latin typeface="Times New Roman"/>
                <a:ea typeface="Times New Roman"/>
                <a:cs typeface="Times New Roman"/>
                <a:sym typeface="Times New Roman"/>
              </a:rPr>
              <a:t>Low BUN could be due to the patients PO intake, malnutrition or possibly severe liver damage </a:t>
            </a:r>
            <a:endParaRPr/>
          </a:p>
          <a:p>
            <a:pPr indent="-171450" lvl="0" marL="171450" rtl="0" algn="l">
              <a:spcBef>
                <a:spcPts val="1000"/>
              </a:spcBef>
              <a:spcAft>
                <a:spcPts val="0"/>
              </a:spcAft>
              <a:buSzPts val="1665"/>
              <a:buFont typeface="Arial"/>
              <a:buChar char="•"/>
            </a:pPr>
            <a:r>
              <a:rPr lang="en-US" sz="1665">
                <a:latin typeface="Times New Roman"/>
                <a:ea typeface="Times New Roman"/>
                <a:cs typeface="Times New Roman"/>
                <a:sym typeface="Times New Roman"/>
              </a:rPr>
              <a:t>   </a:t>
            </a:r>
            <a:r>
              <a:rPr lang="en-US" sz="1665">
                <a:latin typeface="Times New Roman"/>
                <a:ea typeface="Times New Roman"/>
                <a:cs typeface="Times New Roman"/>
                <a:sym typeface="Times New Roman"/>
              </a:rPr>
              <a:t>Lower and low end of potassium and magnesium may be due to </a:t>
            </a:r>
            <a:r>
              <a:rPr lang="en-US" sz="1665">
                <a:latin typeface="Times New Roman"/>
                <a:ea typeface="Times New Roman"/>
                <a:cs typeface="Times New Roman"/>
                <a:sym typeface="Times New Roman"/>
              </a:rPr>
              <a:t>malnutrition</a:t>
            </a:r>
            <a:r>
              <a:rPr lang="en-US" sz="1665">
                <a:latin typeface="Times New Roman"/>
                <a:ea typeface="Times New Roman"/>
                <a:cs typeface="Times New Roman"/>
                <a:sym typeface="Times New Roman"/>
              </a:rPr>
              <a:t> and chronic diarrhea</a:t>
            </a:r>
            <a:endParaRPr/>
          </a:p>
          <a:p>
            <a:pPr indent="-171450" lvl="0" marL="171450" rtl="0" algn="l">
              <a:spcBef>
                <a:spcPts val="1000"/>
              </a:spcBef>
              <a:spcAft>
                <a:spcPts val="0"/>
              </a:spcAft>
              <a:buSzPts val="1665"/>
              <a:buFont typeface="Arial"/>
              <a:buChar char="•"/>
            </a:pPr>
            <a:r>
              <a:rPr lang="en-US" sz="1665">
                <a:latin typeface="Times New Roman"/>
                <a:ea typeface="Times New Roman"/>
                <a:cs typeface="Times New Roman"/>
                <a:sym typeface="Times New Roman"/>
              </a:rPr>
              <a:t>   </a:t>
            </a:r>
            <a:r>
              <a:rPr lang="en-US" sz="1665">
                <a:latin typeface="Times New Roman"/>
                <a:ea typeface="Times New Roman"/>
                <a:cs typeface="Times New Roman"/>
                <a:sym typeface="Times New Roman"/>
              </a:rPr>
              <a:t>Low Hct values could be due to a large number of white blood cells fighting infection, long term       illness or anemia </a:t>
            </a:r>
            <a:endParaRPr/>
          </a:p>
          <a:p>
            <a:pPr indent="-171450" lvl="0" marL="171450" rtl="0" algn="l">
              <a:spcBef>
                <a:spcPts val="1000"/>
              </a:spcBef>
              <a:spcAft>
                <a:spcPts val="0"/>
              </a:spcAft>
              <a:buSzPts val="1665"/>
              <a:buFont typeface="Arial"/>
              <a:buChar char="•"/>
            </a:pPr>
            <a:r>
              <a:rPr lang="en-US" sz="1665">
                <a:latin typeface="Times New Roman"/>
                <a:ea typeface="Times New Roman"/>
                <a:cs typeface="Times New Roman"/>
                <a:sym typeface="Times New Roman"/>
              </a:rPr>
              <a:t>   </a:t>
            </a:r>
            <a:r>
              <a:rPr lang="en-US" sz="1665">
                <a:latin typeface="Times New Roman"/>
                <a:ea typeface="Times New Roman"/>
                <a:cs typeface="Times New Roman"/>
                <a:sym typeface="Times New Roman"/>
              </a:rPr>
              <a:t>Lastly, low MCV values could mean microcytic anemia </a:t>
            </a:r>
            <a:r>
              <a:rPr lang="en-US" sz="1480">
                <a:latin typeface="Times New Roman"/>
                <a:ea typeface="Times New Roman"/>
                <a:cs typeface="Times New Roman"/>
                <a:sym typeface="Times New Roman"/>
              </a:rPr>
              <a:t>caused by either iron deficiency or GI bleeding</a:t>
            </a:r>
            <a:endParaRPr/>
          </a:p>
          <a:p>
            <a:pPr indent="-77470" lvl="0" marL="171450" rtl="0" algn="l">
              <a:spcBef>
                <a:spcPts val="1000"/>
              </a:spcBef>
              <a:spcAft>
                <a:spcPts val="0"/>
              </a:spcAft>
              <a:buSzPts val="1480"/>
              <a:buFont typeface="Arial"/>
              <a:buNone/>
            </a:pPr>
            <a:r>
              <a:t/>
            </a:r>
            <a:endParaRPr sz="1480"/>
          </a:p>
          <a:p>
            <a:pPr indent="-237172" lvl="0" marL="342900" rtl="0" algn="l">
              <a:spcBef>
                <a:spcPts val="1000"/>
              </a:spcBef>
              <a:spcAft>
                <a:spcPts val="0"/>
              </a:spcAft>
              <a:buSzPts val="1665"/>
              <a:buNone/>
            </a:pPr>
            <a:r>
              <a:t/>
            </a:r>
            <a:endParaRPr sz="1665"/>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6"/>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Century Gothic"/>
              <a:buNone/>
            </a:pPr>
            <a:r>
              <a:rPr lang="en-US"/>
              <a:t>GW Intervention by RDN oncologists </a:t>
            </a:r>
            <a:r>
              <a:rPr lang="en-US" sz="2000"/>
              <a:t>(Delaney) </a:t>
            </a:r>
            <a:endParaRPr sz="2000"/>
          </a:p>
        </p:txBody>
      </p:sp>
      <p:sp>
        <p:nvSpPr>
          <p:cNvPr id="205" name="Google Shape;205;p6"/>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800"/>
              <a:buChar char="🠶"/>
            </a:pPr>
            <a:r>
              <a:rPr lang="en-US">
                <a:latin typeface="Times New Roman"/>
                <a:ea typeface="Times New Roman"/>
                <a:cs typeface="Times New Roman"/>
                <a:sym typeface="Times New Roman"/>
              </a:rPr>
              <a:t>Colorectal cancer is especially a cause for concern due to the higher risk of disease related malnutrition for gastrointestinal cancers.</a:t>
            </a:r>
            <a:endParaRPr/>
          </a:p>
          <a:p>
            <a:pPr indent="-342900" lvl="0" marL="342900" rtl="0" algn="l">
              <a:spcBef>
                <a:spcPts val="1000"/>
              </a:spcBef>
              <a:spcAft>
                <a:spcPts val="0"/>
              </a:spcAft>
              <a:buSzPts val="1800"/>
              <a:buChar char="🠶"/>
            </a:pPr>
            <a:r>
              <a:rPr lang="en-US">
                <a:latin typeface="Times New Roman"/>
                <a:ea typeface="Times New Roman"/>
                <a:cs typeface="Times New Roman"/>
                <a:sym typeface="Times New Roman"/>
              </a:rPr>
              <a:t> Based on the lab values using the reference units, a degree of malnutrition has been documented. </a:t>
            </a:r>
            <a:endParaRPr/>
          </a:p>
          <a:p>
            <a:pPr indent="-342900" lvl="0" marL="342900" rtl="0" algn="l">
              <a:spcBef>
                <a:spcPts val="1000"/>
              </a:spcBef>
              <a:spcAft>
                <a:spcPts val="0"/>
              </a:spcAft>
              <a:buSzPts val="1800"/>
              <a:buChar char="🠶"/>
            </a:pPr>
            <a:r>
              <a:rPr lang="en-US">
                <a:latin typeface="Times New Roman"/>
                <a:ea typeface="Times New Roman"/>
                <a:cs typeface="Times New Roman"/>
                <a:sym typeface="Times New Roman"/>
              </a:rPr>
              <a:t>Losing weight from his usual body weight shows that a proactive response is best to reverse and prevent nutritional deficiencies, post surgery complications and improve metabolic conditions. </a:t>
            </a:r>
            <a:endParaRPr/>
          </a:p>
          <a:p>
            <a:pPr indent="-342900" lvl="0" marL="342900" rtl="0" algn="l">
              <a:spcBef>
                <a:spcPts val="1000"/>
              </a:spcBef>
              <a:spcAft>
                <a:spcPts val="0"/>
              </a:spcAft>
              <a:buSzPts val="1800"/>
              <a:buChar char="🠶"/>
            </a:pPr>
            <a:r>
              <a:rPr lang="en-US">
                <a:latin typeface="Times New Roman"/>
                <a:ea typeface="Times New Roman"/>
                <a:cs typeface="Times New Roman"/>
                <a:sym typeface="Times New Roman"/>
              </a:rPr>
              <a:t>A nutrition focused physical examination would see if GW’s is showing physical signs of malnutrition.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g9ed43f8fc8_2_11"/>
          <p:cNvSpPr txBox="1"/>
          <p:nvPr>
            <p:ph type="title"/>
          </p:nvPr>
        </p:nvSpPr>
        <p:spPr>
          <a:xfrm>
            <a:off x="2103050" y="215878"/>
            <a:ext cx="8911800" cy="9135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1000"/>
              </a:spcAft>
              <a:buNone/>
            </a:pPr>
            <a:r>
              <a:rPr b="1" lang="en-US" sz="1700">
                <a:solidFill>
                  <a:srgbClr val="2D3B45"/>
                </a:solidFill>
                <a:latin typeface="Times New Roman"/>
                <a:ea typeface="Times New Roman"/>
                <a:cs typeface="Times New Roman"/>
                <a:sym typeface="Times New Roman"/>
              </a:rPr>
              <a:t>Calculate GW’s calorie, protein and fluid needs. Is there anything specific that you might suggest to promote healing and/or prevent infection? (Salma)</a:t>
            </a:r>
            <a:endParaRPr sz="4100">
              <a:latin typeface="Times New Roman"/>
              <a:ea typeface="Times New Roman"/>
              <a:cs typeface="Times New Roman"/>
              <a:sym typeface="Times New Roman"/>
            </a:endParaRPr>
          </a:p>
        </p:txBody>
      </p:sp>
      <p:sp>
        <p:nvSpPr>
          <p:cNvPr id="211" name="Google Shape;211;g9ed43f8fc8_2_11"/>
          <p:cNvSpPr txBox="1"/>
          <p:nvPr>
            <p:ph idx="1" type="body"/>
          </p:nvPr>
        </p:nvSpPr>
        <p:spPr>
          <a:xfrm>
            <a:off x="870850" y="1129375"/>
            <a:ext cx="6000900" cy="5497200"/>
          </a:xfrm>
          <a:prstGeom prst="rect">
            <a:avLst/>
          </a:prstGeom>
        </p:spPr>
        <p:txBody>
          <a:bodyPr anchorCtr="0" anchor="t" bIns="45700" lIns="91425" spcFirstLastPara="1" rIns="91425" wrap="square" tIns="45700">
            <a:noAutofit/>
          </a:bodyPr>
          <a:lstStyle/>
          <a:p>
            <a:pPr indent="0" lvl="0" marL="0" rtl="0" algn="l">
              <a:lnSpc>
                <a:spcPct val="115000"/>
              </a:lnSpc>
              <a:spcBef>
                <a:spcPts val="900"/>
              </a:spcBef>
              <a:spcAft>
                <a:spcPts val="0"/>
              </a:spcAft>
              <a:buClr>
                <a:schemeClr val="dk1"/>
              </a:buClr>
              <a:buSzPts val="1100"/>
              <a:buFont typeface="Arial"/>
              <a:buNone/>
            </a:pPr>
            <a:r>
              <a:rPr lang="en-US" sz="1300">
                <a:solidFill>
                  <a:srgbClr val="2D3B45"/>
                </a:solidFill>
                <a:latin typeface="Times New Roman"/>
                <a:ea typeface="Times New Roman"/>
                <a:cs typeface="Times New Roman"/>
                <a:sym typeface="Times New Roman"/>
              </a:rPr>
              <a:t>Upon admission weight: 132 # = 60 kg</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rPr lang="en-US" sz="1300">
                <a:solidFill>
                  <a:srgbClr val="2D3B45"/>
                </a:solidFill>
                <a:latin typeface="Times New Roman"/>
                <a:ea typeface="Times New Roman"/>
                <a:cs typeface="Times New Roman"/>
                <a:sym typeface="Times New Roman"/>
              </a:rPr>
              <a:t>Height: 5’6” = 167.64 cm</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rPr lang="en-US" sz="1300">
                <a:solidFill>
                  <a:srgbClr val="2D3B45"/>
                </a:solidFill>
                <a:latin typeface="Times New Roman"/>
                <a:ea typeface="Times New Roman"/>
                <a:cs typeface="Times New Roman"/>
                <a:sym typeface="Times New Roman"/>
              </a:rPr>
              <a:t>Age:  81 </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00">
                <a:solidFill>
                  <a:srgbClr val="2D3B45"/>
                </a:solidFill>
                <a:latin typeface="Times New Roman"/>
                <a:ea typeface="Times New Roman"/>
                <a:cs typeface="Times New Roman"/>
                <a:sym typeface="Times New Roman"/>
              </a:rPr>
              <a:t>Stress Level: 1.6</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b="1" lang="en-US" sz="1300">
                <a:solidFill>
                  <a:srgbClr val="2D3B45"/>
                </a:solidFill>
                <a:latin typeface="Times New Roman"/>
                <a:ea typeface="Times New Roman"/>
                <a:cs typeface="Times New Roman"/>
                <a:sym typeface="Times New Roman"/>
              </a:rPr>
              <a:t>Energy needs:</a:t>
            </a:r>
            <a:endParaRPr b="1"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b="1" lang="en-US" sz="1300">
                <a:solidFill>
                  <a:srgbClr val="2D3B45"/>
                </a:solidFill>
                <a:latin typeface="Times New Roman"/>
                <a:ea typeface="Times New Roman"/>
                <a:cs typeface="Times New Roman"/>
                <a:sym typeface="Times New Roman"/>
              </a:rPr>
              <a:t>Energy needs for cancer patients: 30-35 kcals/kg</a:t>
            </a:r>
            <a:endParaRPr b="1"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00">
                <a:solidFill>
                  <a:srgbClr val="2D3B45"/>
                </a:solidFill>
                <a:latin typeface="Times New Roman"/>
                <a:ea typeface="Times New Roman"/>
                <a:cs typeface="Times New Roman"/>
                <a:sym typeface="Times New Roman"/>
              </a:rPr>
              <a:t>30 x 60 = 1800 kcal/day</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00">
                <a:solidFill>
                  <a:srgbClr val="2D3B45"/>
                </a:solidFill>
                <a:latin typeface="Times New Roman"/>
                <a:ea typeface="Times New Roman"/>
                <a:cs typeface="Times New Roman"/>
                <a:sym typeface="Times New Roman"/>
              </a:rPr>
              <a:t>35x 60 = 2100 kcal/day</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00">
                <a:solidFill>
                  <a:srgbClr val="2D3B45"/>
                </a:solidFill>
                <a:latin typeface="Times New Roman"/>
                <a:ea typeface="Times New Roman"/>
                <a:cs typeface="Times New Roman"/>
                <a:sym typeface="Times New Roman"/>
              </a:rPr>
              <a:t>Range : 1800 - 2100 kcal/day</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b="1" lang="en-US" sz="1300">
                <a:solidFill>
                  <a:srgbClr val="2D3B45"/>
                </a:solidFill>
                <a:latin typeface="Times New Roman"/>
                <a:ea typeface="Times New Roman"/>
                <a:cs typeface="Times New Roman"/>
                <a:sym typeface="Times New Roman"/>
              </a:rPr>
              <a:t>Estimated calories using the equations to make sure we are in the correct range: </a:t>
            </a:r>
            <a:endParaRPr b="1"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rPr lang="en-US" sz="1300">
                <a:solidFill>
                  <a:srgbClr val="2D3B45"/>
                </a:solidFill>
                <a:latin typeface="Times New Roman"/>
                <a:ea typeface="Times New Roman"/>
                <a:cs typeface="Times New Roman"/>
                <a:sym typeface="Times New Roman"/>
              </a:rPr>
              <a:t>MSJ: (9.99 x 60) + (6.25 x 167.64) - (4.92 x 81) + 5= 1253.63 x 1.6 = 2006 kcal</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rPr lang="en-US" sz="1300">
                <a:solidFill>
                  <a:srgbClr val="2D3B45"/>
                </a:solidFill>
                <a:latin typeface="Times New Roman"/>
                <a:ea typeface="Times New Roman"/>
                <a:cs typeface="Times New Roman"/>
                <a:sym typeface="Times New Roman"/>
              </a:rPr>
              <a:t>HBE: 66 + (13.7 x 60) + (5 x 167.64)  - (6.8 x 81) = 1175.4 x 1.6 = 1880 kcal</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00">
                <a:solidFill>
                  <a:srgbClr val="2D3B45"/>
                </a:solidFill>
                <a:latin typeface="Times New Roman"/>
                <a:ea typeface="Times New Roman"/>
                <a:cs typeface="Times New Roman"/>
                <a:sym typeface="Times New Roman"/>
              </a:rPr>
              <a:t>Range: 1880- 2006 kcal</a:t>
            </a:r>
            <a:endParaRPr sz="13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00">
                <a:solidFill>
                  <a:srgbClr val="2D3B45"/>
                </a:solidFill>
                <a:latin typeface="Times New Roman"/>
                <a:ea typeface="Times New Roman"/>
                <a:cs typeface="Times New Roman"/>
                <a:sym typeface="Times New Roman"/>
              </a:rPr>
              <a:t>High energy needs will help him get his immune system stronger to help him heal and maintain body weight. </a:t>
            </a:r>
            <a:endParaRPr sz="1300">
              <a:solidFill>
                <a:srgbClr val="2D3B45"/>
              </a:solidFill>
              <a:latin typeface="Times New Roman"/>
              <a:ea typeface="Times New Roman"/>
              <a:cs typeface="Times New Roman"/>
              <a:sym typeface="Times New Roman"/>
            </a:endParaRPr>
          </a:p>
          <a:p>
            <a:pPr indent="0" lvl="0" marL="342900" rtl="0" algn="l">
              <a:spcBef>
                <a:spcPts val="1000"/>
              </a:spcBef>
              <a:spcAft>
                <a:spcPts val="0"/>
              </a:spcAft>
              <a:buNone/>
            </a:pPr>
            <a:r>
              <a:rPr b="1" lang="en-US" sz="1110">
                <a:latin typeface="Times New Roman"/>
                <a:ea typeface="Times New Roman"/>
                <a:cs typeface="Times New Roman"/>
                <a:sym typeface="Times New Roman"/>
              </a:rPr>
              <a:t>										</a:t>
            </a:r>
            <a:r>
              <a:rPr b="1" lang="en-US" sz="1110"/>
              <a:t>					</a:t>
            </a:r>
            <a:endParaRPr b="1" sz="12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t/>
            </a:r>
            <a:endParaRPr sz="12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t/>
            </a:r>
            <a:endParaRPr sz="1200">
              <a:solidFill>
                <a:srgbClr val="2D3B45"/>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t/>
            </a:r>
            <a:endParaRPr sz="1200">
              <a:solidFill>
                <a:srgbClr val="2D3B45"/>
              </a:solidFill>
              <a:latin typeface="Times New Roman"/>
              <a:ea typeface="Times New Roman"/>
              <a:cs typeface="Times New Roman"/>
              <a:sym typeface="Times New Roman"/>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sz="2300">
              <a:latin typeface="Century"/>
              <a:ea typeface="Century"/>
              <a:cs typeface="Century"/>
              <a:sym typeface="Century"/>
            </a:endParaRPr>
          </a:p>
        </p:txBody>
      </p:sp>
      <p:sp>
        <p:nvSpPr>
          <p:cNvPr id="212" name="Google Shape;212;g9ed43f8fc8_2_11"/>
          <p:cNvSpPr txBox="1"/>
          <p:nvPr/>
        </p:nvSpPr>
        <p:spPr>
          <a:xfrm>
            <a:off x="6980400" y="1173000"/>
            <a:ext cx="5211600" cy="451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900"/>
              </a:spcBef>
              <a:spcAft>
                <a:spcPts val="0"/>
              </a:spcAft>
              <a:buNone/>
            </a:pPr>
            <a:r>
              <a:rPr b="1" lang="en-US">
                <a:solidFill>
                  <a:srgbClr val="2D3B45"/>
                </a:solidFill>
                <a:latin typeface="Times New Roman"/>
                <a:ea typeface="Times New Roman"/>
                <a:cs typeface="Times New Roman"/>
                <a:sym typeface="Times New Roman"/>
              </a:rPr>
              <a:t>Protein needs: </a:t>
            </a:r>
            <a:r>
              <a:rPr lang="en-US" sz="1310">
                <a:solidFill>
                  <a:srgbClr val="3F3F3F"/>
                </a:solidFill>
                <a:latin typeface="Times New Roman"/>
                <a:ea typeface="Times New Roman"/>
                <a:cs typeface="Times New Roman"/>
                <a:sym typeface="Times New Roman"/>
              </a:rPr>
              <a:t>Due to malnourishment by lab values along with rapid weight loss, as a malnourished hospitalized patient, his protein are 1.2-2.0 g/kg body weight. </a:t>
            </a:r>
            <a:endParaRPr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10">
                <a:solidFill>
                  <a:srgbClr val="3F3F3F"/>
                </a:solidFill>
                <a:latin typeface="Times New Roman"/>
                <a:ea typeface="Times New Roman"/>
                <a:cs typeface="Times New Roman"/>
                <a:sym typeface="Times New Roman"/>
              </a:rPr>
              <a:t>Used current weight								</a:t>
            </a:r>
            <a:endParaRPr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b="1" lang="en-US" sz="1310">
                <a:solidFill>
                  <a:srgbClr val="3F3F3F"/>
                </a:solidFill>
                <a:latin typeface="Times New Roman"/>
                <a:ea typeface="Times New Roman"/>
                <a:cs typeface="Times New Roman"/>
                <a:sym typeface="Times New Roman"/>
              </a:rPr>
              <a:t>Lower end for protein: 1.2 * 57 kg = 68 g protein/day								</a:t>
            </a:r>
            <a:endParaRPr b="1"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b="1" lang="en-US" sz="1310">
                <a:solidFill>
                  <a:srgbClr val="3F3F3F"/>
                </a:solidFill>
                <a:latin typeface="Times New Roman"/>
                <a:ea typeface="Times New Roman"/>
                <a:cs typeface="Times New Roman"/>
                <a:sym typeface="Times New Roman"/>
              </a:rPr>
              <a:t>Upper end for protein: 2.0 * 57  kg = 114 g protein/day	</a:t>
            </a:r>
            <a:r>
              <a:rPr lang="en-US" sz="1310">
                <a:solidFill>
                  <a:srgbClr val="3F3F3F"/>
                </a:solidFill>
                <a:latin typeface="Times New Roman"/>
                <a:ea typeface="Times New Roman"/>
                <a:cs typeface="Times New Roman"/>
                <a:sym typeface="Times New Roman"/>
              </a:rPr>
              <a:t>	</a:t>
            </a:r>
            <a:endParaRPr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10">
                <a:solidFill>
                  <a:srgbClr val="3F3F3F"/>
                </a:solidFill>
                <a:latin typeface="Times New Roman"/>
                <a:ea typeface="Times New Roman"/>
                <a:cs typeface="Times New Roman"/>
                <a:sym typeface="Times New Roman"/>
              </a:rPr>
              <a:t>His protein needs are probably closer to a higher end, which would make protein provide 22.8% of his total caloric intake.</a:t>
            </a:r>
            <a:endParaRPr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b="1" lang="en-US" sz="1310">
                <a:solidFill>
                  <a:srgbClr val="3F3F3F"/>
                </a:solidFill>
                <a:latin typeface="Times New Roman"/>
                <a:ea typeface="Times New Roman"/>
                <a:cs typeface="Times New Roman"/>
                <a:sym typeface="Times New Roman"/>
              </a:rPr>
              <a:t>Fluid needs: </a:t>
            </a:r>
            <a:endParaRPr b="1"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10">
                <a:solidFill>
                  <a:srgbClr val="3F3F3F"/>
                </a:solidFill>
                <a:latin typeface="Times New Roman"/>
                <a:ea typeface="Times New Roman"/>
                <a:cs typeface="Times New Roman"/>
                <a:sym typeface="Times New Roman"/>
              </a:rPr>
              <a:t>Range 20 mL/kg - 40 mL/kg</a:t>
            </a:r>
            <a:endParaRPr sz="13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rPr lang="en-US" sz="1310">
                <a:solidFill>
                  <a:srgbClr val="3F3F3F"/>
                </a:solidFill>
                <a:latin typeface="Times New Roman"/>
                <a:ea typeface="Times New Roman"/>
                <a:cs typeface="Times New Roman"/>
                <a:sym typeface="Times New Roman"/>
              </a:rPr>
              <a:t>Used current weight</a:t>
            </a:r>
            <a:endParaRPr sz="1310">
              <a:solidFill>
                <a:srgbClr val="3F3F3F"/>
              </a:solidFill>
              <a:latin typeface="Times New Roman"/>
              <a:ea typeface="Times New Roman"/>
              <a:cs typeface="Times New Roman"/>
              <a:sym typeface="Times New Roman"/>
            </a:endParaRPr>
          </a:p>
          <a:p>
            <a:pPr indent="0" lvl="0" marL="0" rtl="0" algn="l">
              <a:spcBef>
                <a:spcPts val="1000"/>
              </a:spcBef>
              <a:spcAft>
                <a:spcPts val="0"/>
              </a:spcAft>
              <a:buNone/>
            </a:pPr>
            <a:r>
              <a:rPr b="1" lang="en-US" sz="1310">
                <a:solidFill>
                  <a:srgbClr val="3F3F3F"/>
                </a:solidFill>
                <a:latin typeface="Times New Roman"/>
                <a:ea typeface="Times New Roman"/>
                <a:cs typeface="Times New Roman"/>
                <a:sym typeface="Times New Roman"/>
              </a:rPr>
              <a:t>Lower end: </a:t>
            </a:r>
            <a:r>
              <a:rPr lang="en-US" sz="1310">
                <a:solidFill>
                  <a:srgbClr val="3F3F3F"/>
                </a:solidFill>
                <a:latin typeface="Times New Roman"/>
                <a:ea typeface="Times New Roman"/>
                <a:cs typeface="Times New Roman"/>
                <a:sym typeface="Times New Roman"/>
              </a:rPr>
              <a:t>20ml/kg * 57 kg = 1140  ml/day	</a:t>
            </a:r>
            <a:r>
              <a:rPr b="1" lang="en-US" sz="1310">
                <a:solidFill>
                  <a:srgbClr val="3F3F3F"/>
                </a:solidFill>
                <a:latin typeface="Times New Roman"/>
                <a:ea typeface="Times New Roman"/>
                <a:cs typeface="Times New Roman"/>
                <a:sym typeface="Times New Roman"/>
              </a:rPr>
              <a:t>			</a:t>
            </a:r>
            <a:endParaRPr b="1" sz="1310">
              <a:solidFill>
                <a:srgbClr val="3F3F3F"/>
              </a:solidFill>
              <a:latin typeface="Times New Roman"/>
              <a:ea typeface="Times New Roman"/>
              <a:cs typeface="Times New Roman"/>
              <a:sym typeface="Times New Roman"/>
            </a:endParaRPr>
          </a:p>
          <a:p>
            <a:pPr indent="0" lvl="0" marL="0" rtl="0" algn="l">
              <a:spcBef>
                <a:spcPts val="1000"/>
              </a:spcBef>
              <a:spcAft>
                <a:spcPts val="0"/>
              </a:spcAft>
              <a:buNone/>
            </a:pPr>
            <a:r>
              <a:rPr b="1" lang="en-US" sz="1310">
                <a:solidFill>
                  <a:srgbClr val="3F3F3F"/>
                </a:solidFill>
                <a:latin typeface="Times New Roman"/>
                <a:ea typeface="Times New Roman"/>
                <a:cs typeface="Times New Roman"/>
                <a:sym typeface="Times New Roman"/>
              </a:rPr>
              <a:t>Upper end: 4</a:t>
            </a:r>
            <a:r>
              <a:rPr lang="en-US" sz="1310">
                <a:solidFill>
                  <a:srgbClr val="3F3F3F"/>
                </a:solidFill>
                <a:latin typeface="Times New Roman"/>
                <a:ea typeface="Times New Roman"/>
                <a:cs typeface="Times New Roman"/>
                <a:sym typeface="Times New Roman"/>
              </a:rPr>
              <a:t>0 ml/kg * 57 kg = 2280ml/day</a:t>
            </a:r>
            <a:r>
              <a:rPr lang="en-US" sz="1210">
                <a:solidFill>
                  <a:srgbClr val="3F3F3F"/>
                </a:solidFill>
                <a:latin typeface="Century Gothic"/>
                <a:ea typeface="Century Gothic"/>
                <a:cs typeface="Century Gothic"/>
                <a:sym typeface="Century Gothic"/>
              </a:rPr>
              <a:t> 	</a:t>
            </a:r>
            <a:r>
              <a:rPr b="1" lang="en-US" sz="1110">
                <a:solidFill>
                  <a:srgbClr val="3F3F3F"/>
                </a:solidFill>
                <a:latin typeface="Century Gothic"/>
                <a:ea typeface="Century Gothic"/>
                <a:cs typeface="Century Gothic"/>
                <a:sym typeface="Century Gothic"/>
              </a:rPr>
              <a:t>											</a:t>
            </a:r>
            <a:endParaRPr sz="1800">
              <a:solidFill>
                <a:srgbClr val="3F3F3F"/>
              </a:solidFill>
              <a:latin typeface="Century Gothic"/>
              <a:ea typeface="Century Gothic"/>
              <a:cs typeface="Century Gothic"/>
              <a:sym typeface="Century Gothic"/>
            </a:endParaRPr>
          </a:p>
          <a:p>
            <a:pPr indent="0" lvl="0" marL="0" rtl="0" algn="l">
              <a:spcBef>
                <a:spcPts val="1000"/>
              </a:spcBef>
              <a:spcAft>
                <a:spcPts val="0"/>
              </a:spcAft>
              <a:buClr>
                <a:schemeClr val="dk1"/>
              </a:buClr>
              <a:buSzPts val="1110"/>
              <a:buFont typeface="Arial"/>
              <a:buNone/>
            </a:pPr>
            <a:r>
              <a:rPr b="1" lang="en-US" sz="1110">
                <a:solidFill>
                  <a:srgbClr val="3F3F3F"/>
                </a:solidFill>
                <a:latin typeface="Century Gothic"/>
                <a:ea typeface="Century Gothic"/>
                <a:cs typeface="Century Gothic"/>
                <a:sym typeface="Century Gothic"/>
              </a:rPr>
              <a:t>								</a:t>
            </a:r>
            <a:r>
              <a:rPr lang="en-US" sz="1110">
                <a:solidFill>
                  <a:srgbClr val="3F3F3F"/>
                </a:solidFill>
                <a:latin typeface="Century Gothic"/>
                <a:ea typeface="Century Gothic"/>
                <a:cs typeface="Century Gothic"/>
                <a:sym typeface="Century Gothic"/>
              </a:rPr>
              <a:t>		</a:t>
            </a:r>
            <a:endParaRPr b="1" sz="12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0"/>
              </a:spcAft>
              <a:buNone/>
            </a:pPr>
            <a:r>
              <a:t/>
            </a:r>
            <a:endParaRPr b="1" sz="1210">
              <a:solidFill>
                <a:srgbClr val="3F3F3F"/>
              </a:solidFill>
              <a:latin typeface="Times New Roman"/>
              <a:ea typeface="Times New Roman"/>
              <a:cs typeface="Times New Roman"/>
              <a:sym typeface="Times New Roman"/>
            </a:endParaRPr>
          </a:p>
          <a:p>
            <a:pPr indent="0" lvl="0" marL="0" rtl="0" algn="l">
              <a:lnSpc>
                <a:spcPct val="115000"/>
              </a:lnSpc>
              <a:spcBef>
                <a:spcPts val="900"/>
              </a:spcBef>
              <a:spcAft>
                <a:spcPts val="900"/>
              </a:spcAft>
              <a:buClr>
                <a:schemeClr val="dk1"/>
              </a:buClr>
              <a:buSzPts val="1100"/>
              <a:buFont typeface="Arial"/>
              <a:buNone/>
            </a:pPr>
            <a:r>
              <a:t/>
            </a:r>
            <a:endParaRPr sz="1200">
              <a:solidFill>
                <a:srgbClr val="2D3B45"/>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8"/>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Century Gothic"/>
              <a:buNone/>
            </a:pPr>
            <a:r>
              <a:rPr lang="en-US"/>
              <a:t>Dietitian’s interview </a:t>
            </a:r>
            <a:r>
              <a:rPr lang="en-US" sz="2000"/>
              <a:t>(Mesay)</a:t>
            </a:r>
            <a:r>
              <a:rPr lang="en-US"/>
              <a:t> </a:t>
            </a:r>
            <a:endParaRPr/>
          </a:p>
        </p:txBody>
      </p:sp>
      <p:sp>
        <p:nvSpPr>
          <p:cNvPr id="218" name="Google Shape;218;p8"/>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800"/>
              <a:buChar char="🠶"/>
            </a:pPr>
            <a:r>
              <a:rPr lang="en-US">
                <a:latin typeface="Times New Roman"/>
                <a:ea typeface="Times New Roman"/>
                <a:cs typeface="Times New Roman"/>
                <a:sym typeface="Times New Roman"/>
              </a:rPr>
              <a:t>Having a family member or spouse present with the dietitians allows both parties to freely express their own judgements and criticisms they have about meeting the nutritional requirements of the patient.</a:t>
            </a:r>
            <a:endParaRPr/>
          </a:p>
          <a:p>
            <a:pPr indent="-342900" lvl="0" marL="342900" rtl="0" algn="l">
              <a:spcBef>
                <a:spcPts val="1000"/>
              </a:spcBef>
              <a:spcAft>
                <a:spcPts val="0"/>
              </a:spcAft>
              <a:buSzPts val="1800"/>
              <a:buChar char="🠶"/>
            </a:pPr>
            <a:r>
              <a:rPr lang="en-US">
                <a:latin typeface="Times New Roman"/>
                <a:ea typeface="Times New Roman"/>
                <a:cs typeface="Times New Roman"/>
                <a:sym typeface="Times New Roman"/>
              </a:rPr>
              <a:t>The dietitian had a difficult time unpacking information and gave her own opinion on her single single matter instead of using active listening and reflecting back to the patient. </a:t>
            </a:r>
            <a:endParaRPr/>
          </a:p>
          <a:p>
            <a:pPr indent="-342900" lvl="0" marL="342900" rtl="0" algn="l">
              <a:spcBef>
                <a:spcPts val="1000"/>
              </a:spcBef>
              <a:spcAft>
                <a:spcPts val="0"/>
              </a:spcAft>
              <a:buSzPts val="1800"/>
              <a:buChar char="🠶"/>
            </a:pPr>
            <a:r>
              <a:rPr lang="en-US">
                <a:latin typeface="Times New Roman"/>
                <a:ea typeface="Times New Roman"/>
                <a:cs typeface="Times New Roman"/>
                <a:sym typeface="Times New Roman"/>
              </a:rPr>
              <a:t>These behaviors drive a rift in the relationship with the client and may prevent the patient from fully opening and trusting the RD.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mt="74000"/>
          </a:blip>
          <a:stretch>
            <a:fillRect/>
          </a:stretch>
        </a:blipFill>
      </p:bgPr>
    </p:bg>
    <p:spTree>
      <p:nvGrpSpPr>
        <p:cNvPr id="222" name="Shape 222"/>
        <p:cNvGrpSpPr/>
        <p:nvPr/>
      </p:nvGrpSpPr>
      <p:grpSpPr>
        <a:xfrm>
          <a:off x="0" y="0"/>
          <a:ext cx="0" cy="0"/>
          <a:chOff x="0" y="0"/>
          <a:chExt cx="0" cy="0"/>
        </a:xfrm>
      </p:grpSpPr>
      <p:sp>
        <p:nvSpPr>
          <p:cNvPr id="223" name="Google Shape;223;p9"/>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600"/>
              <a:buFont typeface="Century Gothic"/>
              <a:buNone/>
            </a:pPr>
            <a:r>
              <a:rPr lang="en-US"/>
              <a:t>Would a NFPE be helpful? Why/why not? </a:t>
            </a:r>
            <a:r>
              <a:rPr lang="en-US" sz="2000"/>
              <a:t>(Mesay)</a:t>
            </a:r>
            <a:endParaRPr sz="2000"/>
          </a:p>
        </p:txBody>
      </p:sp>
      <p:sp>
        <p:nvSpPr>
          <p:cNvPr id="224" name="Google Shape;224;p9"/>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9250" lvl="0" marL="342900" rtl="0" algn="l">
              <a:spcBef>
                <a:spcPts val="0"/>
              </a:spcBef>
              <a:spcAft>
                <a:spcPts val="0"/>
              </a:spcAft>
              <a:buSzPts val="1900"/>
              <a:buFont typeface="Times New Roman"/>
              <a:buChar char="🠶"/>
            </a:pPr>
            <a:r>
              <a:rPr lang="en-US" sz="1900">
                <a:solidFill>
                  <a:schemeClr val="dk1"/>
                </a:solidFill>
                <a:latin typeface="Times New Roman"/>
                <a:ea typeface="Times New Roman"/>
                <a:cs typeface="Times New Roman"/>
                <a:sym typeface="Times New Roman"/>
              </a:rPr>
              <a:t>Absolutely yes, it is beneficial to use a NFPE cancer patients are at risk of malnutrition</a:t>
            </a:r>
            <a:endParaRPr sz="1900">
              <a:latin typeface="Times New Roman"/>
              <a:ea typeface="Times New Roman"/>
              <a:cs typeface="Times New Roman"/>
              <a:sym typeface="Times New Roman"/>
            </a:endParaRPr>
          </a:p>
          <a:p>
            <a:pPr indent="-349250" lvl="0" marL="342900" rtl="0" algn="l">
              <a:spcBef>
                <a:spcPts val="1000"/>
              </a:spcBef>
              <a:spcAft>
                <a:spcPts val="0"/>
              </a:spcAft>
              <a:buSzPts val="1900"/>
              <a:buFont typeface="Times New Roman"/>
              <a:buChar char="🠶"/>
            </a:pPr>
            <a:r>
              <a:rPr lang="en-US" sz="1900">
                <a:solidFill>
                  <a:schemeClr val="dk1"/>
                </a:solidFill>
                <a:latin typeface="Times New Roman"/>
                <a:ea typeface="Times New Roman"/>
                <a:cs typeface="Times New Roman"/>
                <a:sym typeface="Times New Roman"/>
              </a:rPr>
              <a:t>Due to GW’s usual body weight decreasing, along with frequent bouts of diarrhea and not gaining the correct caloric needs it would be help for a NFPE. </a:t>
            </a:r>
            <a:endParaRPr sz="19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0"/>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240"/>
              <a:buFont typeface="Century Gothic"/>
              <a:buNone/>
            </a:pPr>
            <a:r>
              <a:rPr lang="en-US" sz="3240"/>
              <a:t>What tube feeding would you recommend and why? Write the TF prescription? </a:t>
            </a:r>
            <a:r>
              <a:rPr lang="en-US" sz="2040"/>
              <a:t>(Salma)</a:t>
            </a:r>
            <a:endParaRPr sz="2040"/>
          </a:p>
        </p:txBody>
      </p:sp>
      <p:sp>
        <p:nvSpPr>
          <p:cNvPr id="230" name="Google Shape;230;p10"/>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sz="1200">
                <a:latin typeface="Times New Roman"/>
                <a:ea typeface="Times New Roman"/>
                <a:cs typeface="Times New Roman"/>
                <a:sym typeface="Times New Roman"/>
              </a:rPr>
              <a:t>Energy range: </a:t>
            </a:r>
            <a:r>
              <a:rPr lang="en-US" sz="1200">
                <a:latin typeface="Times New Roman"/>
                <a:ea typeface="Times New Roman"/>
                <a:cs typeface="Times New Roman"/>
                <a:sym typeface="Times New Roman"/>
              </a:rPr>
              <a:t> 1880- 2010 kcal  </a:t>
            </a:r>
            <a:endParaRPr/>
          </a:p>
          <a:p>
            <a:pPr indent="-304800" lvl="0" marL="457200" rtl="0" algn="l">
              <a:spcBef>
                <a:spcPts val="1000"/>
              </a:spcBef>
              <a:spcAft>
                <a:spcPts val="0"/>
              </a:spcAft>
              <a:buSzPts val="1200"/>
              <a:buFont typeface="Times New Roman"/>
              <a:buAutoNum type="arabicPeriod"/>
            </a:pPr>
            <a:r>
              <a:rPr lang="en-US" sz="1200">
                <a:latin typeface="Times New Roman"/>
                <a:ea typeface="Times New Roman"/>
                <a:cs typeface="Times New Roman"/>
                <a:sym typeface="Times New Roman"/>
              </a:rPr>
              <a:t>Pick Formula: Pivot 1.5														</a:t>
            </a:r>
            <a:endParaRPr sz="1200">
              <a:latin typeface="Times New Roman"/>
              <a:ea typeface="Times New Roman"/>
              <a:cs typeface="Times New Roman"/>
              <a:sym typeface="Times New Roman"/>
            </a:endParaRPr>
          </a:p>
          <a:p>
            <a:pPr indent="0" lvl="0" marL="457200" rtl="0" algn="l">
              <a:spcBef>
                <a:spcPts val="1000"/>
              </a:spcBef>
              <a:spcAft>
                <a:spcPts val="0"/>
              </a:spcAft>
              <a:buNone/>
            </a:pPr>
            <a:r>
              <a:rPr lang="en-US" sz="1200">
                <a:latin typeface="Times New Roman"/>
                <a:ea typeface="Times New Roman"/>
                <a:cs typeface="Times New Roman"/>
                <a:sym typeface="Times New Roman"/>
              </a:rPr>
              <a:t>1700 kcal / 1.5 mL/kcal= 1253.3 mL</a:t>
            </a:r>
            <a:r>
              <a:rPr b="1" lang="en-US" sz="1200">
                <a:latin typeface="Times New Roman"/>
                <a:ea typeface="Times New Roman"/>
                <a:cs typeface="Times New Roman"/>
                <a:sym typeface="Times New Roman"/>
              </a:rPr>
              <a:t>					</a:t>
            </a:r>
            <a:r>
              <a:rPr b="1" lang="en-US" sz="1200">
                <a:latin typeface="Times New Roman"/>
                <a:ea typeface="Times New Roman"/>
                <a:cs typeface="Times New Roman"/>
                <a:sym typeface="Times New Roman"/>
              </a:rPr>
              <a:t>								</a:t>
            </a:r>
            <a:endParaRPr b="1" sz="1200">
              <a:latin typeface="Times New Roman"/>
              <a:ea typeface="Times New Roman"/>
              <a:cs typeface="Times New Roman"/>
              <a:sym typeface="Times New Roman"/>
            </a:endParaRPr>
          </a:p>
          <a:p>
            <a:pPr indent="0" lvl="0" marL="457200" rtl="0" algn="l">
              <a:spcBef>
                <a:spcPts val="1000"/>
              </a:spcBef>
              <a:spcAft>
                <a:spcPts val="0"/>
              </a:spcAft>
              <a:buNone/>
            </a:pPr>
            <a:r>
              <a:rPr lang="en-US" sz="1200">
                <a:latin typeface="Times New Roman"/>
                <a:ea typeface="Times New Roman"/>
                <a:cs typeface="Times New Roman"/>
                <a:sym typeface="Times New Roman"/>
              </a:rPr>
              <a:t>Rate = 1253.3 mL/24 hr =52.22 mL/hr = </a:t>
            </a:r>
            <a:r>
              <a:rPr b="1" lang="en-US" sz="1200">
                <a:latin typeface="Times New Roman"/>
                <a:ea typeface="Times New Roman"/>
                <a:cs typeface="Times New Roman"/>
                <a:sym typeface="Times New Roman"/>
              </a:rPr>
              <a:t>55 mL/hr												</a:t>
            </a:r>
            <a:r>
              <a:rPr lang="en-US" sz="1200">
                <a:latin typeface="Times New Roman"/>
                <a:ea typeface="Times New Roman"/>
                <a:cs typeface="Times New Roman"/>
                <a:sym typeface="Times New Roman"/>
              </a:rPr>
              <a:t>Check:  55mL/hr x 24 hr = </a:t>
            </a:r>
            <a:r>
              <a:rPr b="1" lang="en-US" sz="1200">
                <a:latin typeface="Times New Roman"/>
                <a:ea typeface="Times New Roman"/>
                <a:cs typeface="Times New Roman"/>
                <a:sym typeface="Times New Roman"/>
              </a:rPr>
              <a:t>1320 mL TV	</a:t>
            </a:r>
            <a:r>
              <a:rPr lang="en-US" sz="1200">
                <a:latin typeface="Times New Roman"/>
                <a:ea typeface="Times New Roman"/>
                <a:cs typeface="Times New Roman"/>
                <a:sym typeface="Times New Roman"/>
              </a:rPr>
              <a:t>												55 mL/hr x 24 hr x 1.5 kcal/ mL = </a:t>
            </a:r>
            <a:r>
              <a:rPr b="1" lang="en-US" sz="1200">
                <a:latin typeface="Times New Roman"/>
                <a:ea typeface="Times New Roman"/>
                <a:cs typeface="Times New Roman"/>
                <a:sym typeface="Times New Roman"/>
              </a:rPr>
              <a:t>1980 kcal</a:t>
            </a:r>
            <a:endParaRPr b="1"/>
          </a:p>
          <a:p>
            <a:pPr indent="-304800" lvl="0" marL="457200" rtl="0" algn="l">
              <a:spcBef>
                <a:spcPts val="1000"/>
              </a:spcBef>
              <a:spcAft>
                <a:spcPts val="0"/>
              </a:spcAft>
              <a:buSzPts val="1200"/>
              <a:buFont typeface="Times New Roman"/>
              <a:buAutoNum type="arabicPeriod"/>
            </a:pPr>
            <a:r>
              <a:rPr lang="en-US" sz="1200">
                <a:latin typeface="Times New Roman"/>
                <a:ea typeface="Times New Roman"/>
                <a:cs typeface="Times New Roman"/>
                <a:sym typeface="Times New Roman"/>
              </a:rPr>
              <a:t>Grams of protein? </a:t>
            </a:r>
            <a:r>
              <a:rPr b="1" lang="en-US" sz="1200">
                <a:latin typeface="Times New Roman"/>
                <a:ea typeface="Times New Roman"/>
                <a:cs typeface="Times New Roman"/>
                <a:sym typeface="Times New Roman"/>
              </a:rPr>
              <a:t>																</a:t>
            </a:r>
            <a:r>
              <a:rPr lang="en-US" sz="1200">
                <a:latin typeface="Times New Roman"/>
                <a:ea typeface="Times New Roman"/>
                <a:cs typeface="Times New Roman"/>
                <a:sym typeface="Times New Roman"/>
              </a:rPr>
              <a:t>1.320 L x 93.8 g/L = 123.8 = </a:t>
            </a:r>
            <a:r>
              <a:rPr b="1" lang="en-US" sz="1200">
                <a:latin typeface="Times New Roman"/>
                <a:ea typeface="Times New Roman"/>
                <a:cs typeface="Times New Roman"/>
                <a:sym typeface="Times New Roman"/>
              </a:rPr>
              <a:t>124 g 															</a:t>
            </a:r>
            <a:endParaRPr/>
          </a:p>
          <a:p>
            <a:pPr indent="-304800" lvl="0" marL="457200" rtl="0" algn="l">
              <a:spcBef>
                <a:spcPts val="0"/>
              </a:spcBef>
              <a:spcAft>
                <a:spcPts val="0"/>
              </a:spcAft>
              <a:buSzPts val="1200"/>
              <a:buFont typeface="Times New Roman"/>
              <a:buAutoNum type="arabicPeriod"/>
            </a:pPr>
            <a:r>
              <a:rPr lang="en-US" sz="1200">
                <a:latin typeface="Times New Roman"/>
                <a:ea typeface="Times New Roman"/>
                <a:cs typeface="Times New Roman"/>
                <a:sym typeface="Times New Roman"/>
              </a:rPr>
              <a:t>mL water? </a:t>
            </a:r>
            <a:r>
              <a:rPr b="1" lang="en-US" sz="1200">
                <a:latin typeface="Times New Roman"/>
                <a:ea typeface="Times New Roman"/>
                <a:cs typeface="Times New Roman"/>
                <a:sym typeface="Times New Roman"/>
              </a:rPr>
              <a:t>																	</a:t>
            </a:r>
            <a:r>
              <a:rPr lang="en-US" sz="1200">
                <a:latin typeface="Times New Roman"/>
                <a:ea typeface="Times New Roman"/>
                <a:cs typeface="Times New Roman"/>
                <a:sym typeface="Times New Roman"/>
              </a:rPr>
              <a:t>1.320 L x 759 mL/L = 1001.88 =</a:t>
            </a:r>
            <a:r>
              <a:rPr b="1" lang="en-US" sz="1200">
                <a:latin typeface="Times New Roman"/>
                <a:ea typeface="Times New Roman"/>
                <a:cs typeface="Times New Roman"/>
                <a:sym typeface="Times New Roman"/>
              </a:rPr>
              <a:t> 1002 mL													</a:t>
            </a:r>
            <a:r>
              <a:rPr lang="en-US" sz="1200">
                <a:latin typeface="Times New Roman"/>
                <a:ea typeface="Times New Roman"/>
                <a:cs typeface="Times New Roman"/>
                <a:sym typeface="Times New Roman"/>
              </a:rPr>
              <a:t>2280-1002 = 1278 mL/ 6 hr = </a:t>
            </a:r>
            <a:r>
              <a:rPr b="1" lang="en-US" sz="1200">
                <a:latin typeface="Times New Roman"/>
                <a:ea typeface="Times New Roman"/>
                <a:cs typeface="Times New Roman"/>
                <a:sym typeface="Times New Roman"/>
              </a:rPr>
              <a:t>213 mL/ every 4 hours</a:t>
            </a:r>
            <a:endParaRPr/>
          </a:p>
          <a:p>
            <a:pPr indent="0" lvl="0" marL="342900" rtl="0" algn="l">
              <a:spcBef>
                <a:spcPts val="1000"/>
              </a:spcBef>
              <a:spcAft>
                <a:spcPts val="0"/>
              </a:spcAft>
              <a:buNone/>
            </a:pPr>
            <a:r>
              <a:rPr b="1" i="1" lang="en-US" sz="1200">
                <a:latin typeface="Times New Roman"/>
                <a:ea typeface="Times New Roman"/>
                <a:cs typeface="Times New Roman"/>
                <a:sym typeface="Times New Roman"/>
              </a:rPr>
              <a:t>TF of Pivot 1.5 at a goal rate @ 55 mL/hr x  24 hr with 213mL flush of water every 4 hours (to provided 1340 mL TV, 1980kcal, 124 g of protein, and 2280 mL of water</a:t>
            </a:r>
            <a:r>
              <a:rPr b="1" i="1" lang="en-US" sz="1200">
                <a:latin typeface="Times New Roman"/>
                <a:ea typeface="Times New Roman"/>
                <a:cs typeface="Times New Roman"/>
                <a:sym typeface="Times New Roman"/>
              </a:rPr>
              <a:t>) </a:t>
            </a:r>
            <a:endParaRPr b="1"/>
          </a:p>
          <a:p>
            <a:pPr indent="0" lvl="0" marL="0" rtl="0" algn="l">
              <a:spcBef>
                <a:spcPts val="1000"/>
              </a:spcBef>
              <a:spcAft>
                <a:spcPts val="0"/>
              </a:spcAft>
              <a:buNone/>
            </a:pPr>
            <a:r>
              <a:rPr lang="en-US" sz="1200">
                <a:latin typeface="Times New Roman"/>
                <a:ea typeface="Times New Roman"/>
                <a:cs typeface="Times New Roman"/>
                <a:sym typeface="Times New Roman"/>
              </a:rPr>
              <a:t>Although Pivot went over protein range it would give GW  the nutritional support he needs to help fight off potential infections and provide him with his  energy needs.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1"/>
          <p:cNvSpPr txBox="1"/>
          <p:nvPr>
            <p:ph type="title"/>
          </p:nvPr>
        </p:nvSpPr>
        <p:spPr>
          <a:xfrm>
            <a:off x="2592825" y="-244925"/>
            <a:ext cx="8911800" cy="13845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240"/>
              <a:buFont typeface="Century Gothic"/>
              <a:buNone/>
            </a:pPr>
            <a:r>
              <a:rPr lang="en-US" sz="3240"/>
              <a:t> </a:t>
            </a:r>
            <a:br>
              <a:rPr lang="en-US" sz="3240"/>
            </a:br>
            <a:r>
              <a:rPr b="1" lang="en-US" sz="2790"/>
              <a:t>Research the following drugs and describe their function, side effects, and nutritional implications (</a:t>
            </a:r>
            <a:r>
              <a:rPr b="1" lang="en-US" sz="2090"/>
              <a:t>Katrina) </a:t>
            </a:r>
            <a:br>
              <a:rPr lang="en-US" sz="2790"/>
            </a:br>
            <a:endParaRPr sz="2790"/>
          </a:p>
        </p:txBody>
      </p:sp>
      <p:graphicFrame>
        <p:nvGraphicFramePr>
          <p:cNvPr id="236" name="Google Shape;236;p11"/>
          <p:cNvGraphicFramePr/>
          <p:nvPr/>
        </p:nvGraphicFramePr>
        <p:xfrm>
          <a:off x="805218" y="1828885"/>
          <a:ext cx="3000000" cy="3000000"/>
        </p:xfrm>
        <a:graphic>
          <a:graphicData uri="http://schemas.openxmlformats.org/drawingml/2006/table">
            <a:tbl>
              <a:tblPr bandRow="1" firstRow="1">
                <a:noFill/>
                <a:tableStyleId>{34597AA0-50A7-4E0D-A641-DEAACE467ADD}</a:tableStyleId>
              </a:tblPr>
              <a:tblGrid>
                <a:gridCol w="2674850"/>
                <a:gridCol w="2674850"/>
                <a:gridCol w="2674850"/>
                <a:gridCol w="2674850"/>
              </a:tblGrid>
              <a:tr h="931125">
                <a:tc>
                  <a:txBody>
                    <a:bodyPr/>
                    <a:lstStyle/>
                    <a:p>
                      <a:pPr indent="0" lvl="0" marL="0" marR="0" rtl="0" algn="l">
                        <a:spcBef>
                          <a:spcPts val="0"/>
                        </a:spcBef>
                        <a:spcAft>
                          <a:spcPts val="0"/>
                        </a:spcAft>
                        <a:buNone/>
                      </a:pPr>
                      <a:r>
                        <a:rPr lang="en-US" sz="1800" u="none" cap="none" strike="noStrike"/>
                        <a:t>Drug</a:t>
                      </a:r>
                      <a:endParaRPr/>
                    </a:p>
                  </a:txBody>
                  <a:tcPr marT="45725" marB="45725" marR="91450" marL="91450"/>
                </a:tc>
                <a:tc>
                  <a:txBody>
                    <a:bodyPr/>
                    <a:lstStyle/>
                    <a:p>
                      <a:pPr indent="0" lvl="0" marL="0" marR="0" rtl="0" algn="l">
                        <a:spcBef>
                          <a:spcPts val="0"/>
                        </a:spcBef>
                        <a:spcAft>
                          <a:spcPts val="0"/>
                        </a:spcAft>
                        <a:buNone/>
                      </a:pPr>
                      <a:r>
                        <a:rPr lang="en-US" sz="1800"/>
                        <a:t>Function</a:t>
                      </a:r>
                      <a:endParaRPr/>
                    </a:p>
                  </a:txBody>
                  <a:tcPr marT="45725" marB="45725" marR="91450" marL="91450"/>
                </a:tc>
                <a:tc>
                  <a:txBody>
                    <a:bodyPr/>
                    <a:lstStyle/>
                    <a:p>
                      <a:pPr indent="0" lvl="0" marL="0" marR="0" rtl="0" algn="l">
                        <a:spcBef>
                          <a:spcPts val="0"/>
                        </a:spcBef>
                        <a:spcAft>
                          <a:spcPts val="0"/>
                        </a:spcAft>
                        <a:buNone/>
                      </a:pPr>
                      <a:r>
                        <a:rPr lang="en-US" sz="1800"/>
                        <a:t>Side Effects </a:t>
                      </a:r>
                      <a:endParaRPr/>
                    </a:p>
                  </a:txBody>
                  <a:tcPr marT="45725" marB="45725" marR="91450" marL="91450"/>
                </a:tc>
                <a:tc>
                  <a:txBody>
                    <a:bodyPr/>
                    <a:lstStyle/>
                    <a:p>
                      <a:pPr indent="0" lvl="0" marL="0" marR="0" rtl="0" algn="l">
                        <a:spcBef>
                          <a:spcPts val="0"/>
                        </a:spcBef>
                        <a:spcAft>
                          <a:spcPts val="0"/>
                        </a:spcAft>
                        <a:buNone/>
                      </a:pPr>
                      <a:r>
                        <a:rPr lang="en-US" sz="1800"/>
                        <a:t>Nutritional Implications </a:t>
                      </a:r>
                      <a:endParaRPr/>
                    </a:p>
                  </a:txBody>
                  <a:tcPr marT="45725" marB="45725" marR="91450" marL="91450"/>
                </a:tc>
              </a:tr>
              <a:tr h="2261325">
                <a:tc>
                  <a:txBody>
                    <a:bodyPr/>
                    <a:lstStyle/>
                    <a:p>
                      <a:pPr indent="0" lvl="0" marL="0" marR="0" rtl="0" algn="l">
                        <a:spcBef>
                          <a:spcPts val="0"/>
                        </a:spcBef>
                        <a:spcAft>
                          <a:spcPts val="0"/>
                        </a:spcAft>
                        <a:buNone/>
                      </a:pPr>
                      <a:r>
                        <a:rPr lang="en-US" sz="1800"/>
                        <a:t>Megace</a:t>
                      </a:r>
                      <a:endParaRPr/>
                    </a:p>
                  </a:txBody>
                  <a:tcPr marT="45725" marB="45725" marR="91450" marL="91450"/>
                </a:tc>
                <a:tc>
                  <a:txBody>
                    <a:bodyPr/>
                    <a:lstStyle/>
                    <a:p>
                      <a:pPr indent="0" lvl="0" marL="0" marR="0" rtl="0" algn="l">
                        <a:spcBef>
                          <a:spcPts val="0"/>
                        </a:spcBef>
                        <a:spcAft>
                          <a:spcPts val="0"/>
                        </a:spcAft>
                        <a:buNone/>
                      </a:pPr>
                      <a:r>
                        <a:rPr lang="en-US" sz="1200"/>
                        <a:t>Used to help muscle wasting, significant weight loss (&gt;10%). Megace inhibits specific hormones cancer use as fuel sources to aid in the reduction of cancer cell growth. It interacts with other hormones as well. </a:t>
                      </a:r>
                      <a:endParaRPr/>
                    </a:p>
                  </a:txBody>
                  <a:tcPr marT="45725" marB="45725" marR="91450" marL="91450"/>
                </a:tc>
                <a:tc>
                  <a:txBody>
                    <a:bodyPr/>
                    <a:lstStyle/>
                    <a:p>
                      <a:pPr indent="0" lvl="0" marL="0" marR="0" rtl="0" algn="l">
                        <a:spcBef>
                          <a:spcPts val="0"/>
                        </a:spcBef>
                        <a:spcAft>
                          <a:spcPts val="0"/>
                        </a:spcAft>
                        <a:buNone/>
                      </a:pPr>
                      <a:r>
                        <a:rPr lang="en-US" sz="1200"/>
                        <a:t>Weight gain, edema, spotting or changes in menstrual flow. Also insomnia and impotence</a:t>
                      </a:r>
                      <a:endParaRPr/>
                    </a:p>
                  </a:txBody>
                  <a:tcPr marT="45725" marB="45725" marR="91450" marL="91450"/>
                </a:tc>
                <a:tc>
                  <a:txBody>
                    <a:bodyPr/>
                    <a:lstStyle/>
                    <a:p>
                      <a:pPr indent="0" lvl="0" marL="0" marR="0" rtl="0" algn="l">
                        <a:spcBef>
                          <a:spcPts val="0"/>
                        </a:spcBef>
                        <a:spcAft>
                          <a:spcPts val="0"/>
                        </a:spcAft>
                        <a:buNone/>
                      </a:pPr>
                      <a:r>
                        <a:rPr lang="en-US" sz="1200"/>
                        <a:t>Enhances appetite and improves body weight</a:t>
                      </a:r>
                      <a:endParaRPr/>
                    </a:p>
                  </a:txBody>
                  <a:tcPr marT="45725" marB="45725" marR="91450" marL="91450"/>
                </a:tc>
              </a:tr>
              <a:tr h="1197175">
                <a:tc>
                  <a:txBody>
                    <a:bodyPr/>
                    <a:lstStyle/>
                    <a:p>
                      <a:pPr indent="0" lvl="0" marL="0" marR="0" rtl="0" algn="l">
                        <a:spcBef>
                          <a:spcPts val="0"/>
                        </a:spcBef>
                        <a:spcAft>
                          <a:spcPts val="0"/>
                        </a:spcAft>
                        <a:buNone/>
                      </a:pPr>
                      <a:r>
                        <a:rPr lang="en-US" sz="1800"/>
                        <a:t>Lomotil </a:t>
                      </a:r>
                      <a:endParaRPr/>
                    </a:p>
                  </a:txBody>
                  <a:tcPr marT="45725" marB="45725" marR="91450" marL="91450"/>
                </a:tc>
                <a:tc>
                  <a:txBody>
                    <a:bodyPr/>
                    <a:lstStyle/>
                    <a:p>
                      <a:pPr indent="0" lvl="0" marL="0" marR="0" rtl="0" algn="l">
                        <a:spcBef>
                          <a:spcPts val="0"/>
                        </a:spcBef>
                        <a:spcAft>
                          <a:spcPts val="0"/>
                        </a:spcAft>
                        <a:buNone/>
                      </a:pPr>
                      <a:r>
                        <a:rPr lang="en-US" sz="1200"/>
                        <a:t>Antimotility agent to treat diarrhea. A combination of two drugs: atropine and diphenoxylate. </a:t>
                      </a:r>
                      <a:endParaRPr/>
                    </a:p>
                  </a:txBody>
                  <a:tcPr marT="45725" marB="45725" marR="91450" marL="91450"/>
                </a:tc>
                <a:tc>
                  <a:txBody>
                    <a:bodyPr/>
                    <a:lstStyle/>
                    <a:p>
                      <a:pPr indent="0" lvl="0" marL="0" marR="0" rtl="0" algn="l">
                        <a:spcBef>
                          <a:spcPts val="0"/>
                        </a:spcBef>
                        <a:spcAft>
                          <a:spcPts val="0"/>
                        </a:spcAft>
                        <a:buNone/>
                      </a:pPr>
                      <a:r>
                        <a:rPr lang="en-US" sz="1200"/>
                        <a:t>Drowsiness, dizziness, headache, tiredness, blurred vision, dry mouth </a:t>
                      </a:r>
                      <a:endParaRPr/>
                    </a:p>
                  </a:txBody>
                  <a:tcPr marT="45725" marB="45725" marR="91450" marL="91450"/>
                </a:tc>
                <a:tc>
                  <a:txBody>
                    <a:bodyPr/>
                    <a:lstStyle/>
                    <a:p>
                      <a:pPr indent="0" lvl="0" marL="0" marR="0" rtl="0" algn="l">
                        <a:spcBef>
                          <a:spcPts val="0"/>
                        </a:spcBef>
                        <a:spcAft>
                          <a:spcPts val="0"/>
                        </a:spcAft>
                        <a:buNone/>
                      </a:pPr>
                      <a:r>
                        <a:rPr lang="en-US" sz="1200"/>
                        <a:t>Avoid drinking alcohol increase sedative effect. </a:t>
                      </a:r>
                      <a:endParaRPr/>
                    </a:p>
                  </a:txBody>
                  <a:tcPr marT="45725" marB="45725" marR="91450" marL="91450"/>
                </a:tc>
              </a:tr>
              <a:tr h="532075">
                <a:tc gridSpan="4">
                  <a:txBody>
                    <a:bodyPr/>
                    <a:lstStyle/>
                    <a:p>
                      <a:pPr indent="0" lvl="0" marL="0" marR="0" rtl="0" algn="l">
                        <a:spcBef>
                          <a:spcPts val="0"/>
                        </a:spcBef>
                        <a:spcAft>
                          <a:spcPts val="0"/>
                        </a:spcAft>
                        <a:buNone/>
                      </a:pPr>
                      <a:r>
                        <a:t/>
                      </a:r>
                      <a:endParaRPr sz="1800"/>
                    </a:p>
                  </a:txBody>
                  <a:tcPr marT="45725" marB="45725" marR="91450" marL="91450">
                    <a:lnB cap="flat" cmpd="sng" w="9525">
                      <a:solidFill>
                        <a:srgbClr val="000000">
                          <a:alpha val="0"/>
                        </a:srgbClr>
                      </a:solidFill>
                      <a:prstDash val="solid"/>
                      <a:round/>
                      <a:headEnd len="sm" w="sm" type="none"/>
                      <a:tailEnd len="sm" w="sm" type="none"/>
                    </a:lnB>
                  </a:tcPr>
                </a:tc>
                <a:tc hMerge="1"/>
                <a:tc hMerge="1"/>
                <a:tc hMerge="1"/>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2"/>
          <p:cNvSpPr txBox="1"/>
          <p:nvPr>
            <p:ph type="title"/>
          </p:nvPr>
        </p:nvSpPr>
        <p:spPr>
          <a:xfrm>
            <a:off x="2592925" y="105495"/>
            <a:ext cx="8911687" cy="12808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262626"/>
              </a:buClr>
              <a:buSzPts val="3240"/>
              <a:buFont typeface="Century Gothic"/>
              <a:buNone/>
            </a:pPr>
            <a:br>
              <a:rPr lang="en-US" sz="3240"/>
            </a:br>
            <a:r>
              <a:rPr b="1" lang="en-US" sz="2430"/>
              <a:t>Research the following drugs and describe their function, side effects, and nutritional implications (continued) </a:t>
            </a:r>
            <a:endParaRPr sz="2430"/>
          </a:p>
        </p:txBody>
      </p:sp>
      <p:graphicFrame>
        <p:nvGraphicFramePr>
          <p:cNvPr id="242" name="Google Shape;242;p12"/>
          <p:cNvGraphicFramePr/>
          <p:nvPr/>
        </p:nvGraphicFramePr>
        <p:xfrm>
          <a:off x="2589213" y="2133599"/>
          <a:ext cx="3000000" cy="3000000"/>
        </p:xfrm>
        <a:graphic>
          <a:graphicData uri="http://schemas.openxmlformats.org/drawingml/2006/table">
            <a:tbl>
              <a:tblPr bandRow="1" firstRow="1">
                <a:noFill/>
                <a:tableStyleId>{34597AA0-50A7-4E0D-A641-DEAACE467ADD}</a:tableStyleId>
              </a:tblPr>
              <a:tblGrid>
                <a:gridCol w="2228850"/>
                <a:gridCol w="2228850"/>
                <a:gridCol w="2228850"/>
                <a:gridCol w="2228850"/>
              </a:tblGrid>
              <a:tr h="827975">
                <a:tc>
                  <a:txBody>
                    <a:bodyPr/>
                    <a:lstStyle/>
                    <a:p>
                      <a:pPr indent="0" lvl="0" marL="0" marR="0" rtl="0" algn="l">
                        <a:spcBef>
                          <a:spcPts val="0"/>
                        </a:spcBef>
                        <a:spcAft>
                          <a:spcPts val="0"/>
                        </a:spcAft>
                        <a:buNone/>
                      </a:pPr>
                      <a:r>
                        <a:rPr lang="en-US" sz="1800"/>
                        <a:t>Donnatal Tablets</a:t>
                      </a:r>
                      <a:endParaRPr/>
                    </a:p>
                  </a:txBody>
                  <a:tcPr marT="45725" marB="45725" marR="91450" marL="91450"/>
                </a:tc>
                <a:tc>
                  <a:txBody>
                    <a:bodyPr/>
                    <a:lstStyle/>
                    <a:p>
                      <a:pPr indent="0" lvl="0" marL="0" marR="0" rtl="0" algn="l">
                        <a:spcBef>
                          <a:spcPts val="0"/>
                        </a:spcBef>
                        <a:spcAft>
                          <a:spcPts val="0"/>
                        </a:spcAft>
                        <a:buNone/>
                      </a:pPr>
                      <a:r>
                        <a:rPr lang="en-US" sz="1200"/>
                        <a:t>A combination of anticholinergic/antispasmodic and barbiturate sedative used to treat abdominal pain, bloating and cramps in patients with irritable bowel syndrome. </a:t>
                      </a:r>
                      <a:endParaRPr/>
                    </a:p>
                  </a:txBody>
                  <a:tcPr marT="45725" marB="45725" marR="91450" marL="91450"/>
                </a:tc>
                <a:tc>
                  <a:txBody>
                    <a:bodyPr/>
                    <a:lstStyle/>
                    <a:p>
                      <a:pPr indent="0" lvl="0" marL="0" marR="0" rtl="0" algn="l">
                        <a:spcBef>
                          <a:spcPts val="0"/>
                        </a:spcBef>
                        <a:spcAft>
                          <a:spcPts val="0"/>
                        </a:spcAft>
                        <a:buNone/>
                      </a:pPr>
                      <a:r>
                        <a:rPr lang="en-US" sz="1200"/>
                        <a:t>Weakness, dry eyes, dry mouth and vomiting and difficulty urinating </a:t>
                      </a:r>
                      <a:endParaRPr/>
                    </a:p>
                  </a:txBody>
                  <a:tcPr marT="45725" marB="45725" marR="91450" marL="91450"/>
                </a:tc>
                <a:tc>
                  <a:txBody>
                    <a:bodyPr/>
                    <a:lstStyle/>
                    <a:p>
                      <a:pPr indent="0" lvl="0" marL="0" marR="0" rtl="0" algn="l">
                        <a:spcBef>
                          <a:spcPts val="0"/>
                        </a:spcBef>
                        <a:spcAft>
                          <a:spcPts val="0"/>
                        </a:spcAft>
                        <a:buNone/>
                      </a:pPr>
                      <a:r>
                        <a:rPr lang="en-US" sz="1200"/>
                        <a:t>Drinking alcohol could increase drowsiness</a:t>
                      </a:r>
                      <a:endParaRPr/>
                    </a:p>
                  </a:txBody>
                  <a:tcPr marT="45725" marB="45725" marR="91450" marL="91450"/>
                </a:tc>
              </a:tr>
              <a:tr h="1326875">
                <a:tc>
                  <a:txBody>
                    <a:bodyPr/>
                    <a:lstStyle/>
                    <a:p>
                      <a:pPr indent="0" lvl="0" marL="0" marR="0" rtl="0" algn="l">
                        <a:spcBef>
                          <a:spcPts val="0"/>
                        </a:spcBef>
                        <a:spcAft>
                          <a:spcPts val="0"/>
                        </a:spcAft>
                        <a:buNone/>
                      </a:pPr>
                      <a:r>
                        <a:rPr lang="en-US" sz="1800"/>
                        <a:t>Kaopectate </a:t>
                      </a:r>
                      <a:endParaRPr/>
                    </a:p>
                  </a:txBody>
                  <a:tcPr marT="45725" marB="45725" marR="91450" marL="91450"/>
                </a:tc>
                <a:tc>
                  <a:txBody>
                    <a:bodyPr/>
                    <a:lstStyle/>
                    <a:p>
                      <a:pPr indent="0" lvl="0" marL="0" marR="0" rtl="0" algn="l">
                        <a:spcBef>
                          <a:spcPts val="0"/>
                        </a:spcBef>
                        <a:spcAft>
                          <a:spcPts val="0"/>
                        </a:spcAft>
                        <a:buNone/>
                      </a:pPr>
                      <a:r>
                        <a:rPr lang="en-US" sz="1200"/>
                        <a:t>Agent to treat diarrhea, heartburn, nausea and upset stomach . As an adsorbent, to decreases the number of bowel movements and makes stools less watery </a:t>
                      </a:r>
                      <a:endParaRPr/>
                    </a:p>
                  </a:txBody>
                  <a:tcPr marT="45725" marB="45725" marR="91450" marL="91450"/>
                </a:tc>
                <a:tc>
                  <a:txBody>
                    <a:bodyPr/>
                    <a:lstStyle/>
                    <a:p>
                      <a:pPr indent="0" lvl="0" marL="0" marR="0" rtl="0" algn="l">
                        <a:spcBef>
                          <a:spcPts val="0"/>
                        </a:spcBef>
                        <a:spcAft>
                          <a:spcPts val="0"/>
                        </a:spcAft>
                        <a:buNone/>
                      </a:pPr>
                      <a:r>
                        <a:rPr lang="en-US" sz="1200"/>
                        <a:t>Changes in behavior with nausea or vomiting, hearing loss, worsened stomach symptoms, anxiety and dizziness </a:t>
                      </a:r>
                      <a:endParaRPr/>
                    </a:p>
                  </a:txBody>
                  <a:tcPr marT="45725" marB="45725" marR="91450" marL="91450"/>
                </a:tc>
                <a:tc>
                  <a:txBody>
                    <a:bodyPr/>
                    <a:lstStyle/>
                    <a:p>
                      <a:pPr indent="0" lvl="0" marL="0" marR="0" rtl="0" algn="l">
                        <a:spcBef>
                          <a:spcPts val="0"/>
                        </a:spcBef>
                        <a:spcAft>
                          <a:spcPts val="0"/>
                        </a:spcAft>
                        <a:buNone/>
                      </a:pPr>
                      <a:r>
                        <a:rPr lang="en-US" sz="1200"/>
                        <a:t>Might increase oral intake due to diarrhea or stomach pain. Drinking alcohol not recommended due to increase dizziness and drowsiness</a:t>
                      </a:r>
                      <a:endParaRPr/>
                    </a:p>
                  </a:txBody>
                  <a:tcPr marT="45725" marB="45725" marR="91450" marL="91450"/>
                </a:tc>
              </a:tr>
              <a:tr h="1326875">
                <a:tc>
                  <a:txBody>
                    <a:bodyPr/>
                    <a:lstStyle/>
                    <a:p>
                      <a:pPr indent="0" lvl="0" marL="0" marR="0" rtl="0" algn="l">
                        <a:spcBef>
                          <a:spcPts val="0"/>
                        </a:spcBef>
                        <a:spcAft>
                          <a:spcPts val="0"/>
                        </a:spcAft>
                        <a:buNone/>
                      </a:pPr>
                      <a:r>
                        <a:rPr lang="en-US" sz="1800"/>
                        <a:t>Advil </a:t>
                      </a:r>
                      <a:endParaRPr/>
                    </a:p>
                  </a:txBody>
                  <a:tcPr marT="45725" marB="45725" marR="91450" marL="91450"/>
                </a:tc>
                <a:tc>
                  <a:txBody>
                    <a:bodyPr/>
                    <a:lstStyle/>
                    <a:p>
                      <a:pPr indent="0" lvl="0" marL="0" marR="0" rtl="0" algn="l">
                        <a:spcBef>
                          <a:spcPts val="0"/>
                        </a:spcBef>
                        <a:spcAft>
                          <a:spcPts val="0"/>
                        </a:spcAft>
                        <a:buNone/>
                      </a:pPr>
                      <a:r>
                        <a:rPr lang="en-US" sz="1200"/>
                        <a:t>Nonsteroidal anti-inflammatory drug frequently used for pain and fever.  Blocks receptors and neurotransmitters for signaling pain </a:t>
                      </a:r>
                      <a:endParaRPr/>
                    </a:p>
                  </a:txBody>
                  <a:tcPr marT="45725" marB="45725" marR="91450" marL="91450"/>
                </a:tc>
                <a:tc>
                  <a:txBody>
                    <a:bodyPr/>
                    <a:lstStyle/>
                    <a:p>
                      <a:pPr indent="0" lvl="0" marL="0" marR="0" rtl="0" algn="l">
                        <a:spcBef>
                          <a:spcPts val="0"/>
                        </a:spcBef>
                        <a:spcAft>
                          <a:spcPts val="0"/>
                        </a:spcAft>
                        <a:buNone/>
                      </a:pPr>
                      <a:r>
                        <a:rPr lang="en-US" sz="1200"/>
                        <a:t>Could raise blood pressure, upset stomach, nausea, vomiting, headache, diarrhea, constipation</a:t>
                      </a:r>
                      <a:endParaRPr/>
                    </a:p>
                  </a:txBody>
                  <a:tcPr marT="45725" marB="45725" marR="91450" marL="91450"/>
                </a:tc>
                <a:tc>
                  <a:txBody>
                    <a:bodyPr/>
                    <a:lstStyle/>
                    <a:p>
                      <a:pPr indent="0" lvl="0" marL="0" marR="0" rtl="0" algn="l">
                        <a:spcBef>
                          <a:spcPts val="0"/>
                        </a:spcBef>
                        <a:spcAft>
                          <a:spcPts val="0"/>
                        </a:spcAft>
                        <a:buNone/>
                      </a:pPr>
                      <a:r>
                        <a:rPr lang="en-US" sz="1200"/>
                        <a:t>Decreases how much prostaglandins one makes. Stomach damage such as bleeding and ulcers are possible side effects </a:t>
                      </a:r>
                      <a:endParaRPr/>
                    </a:p>
                  </a:txBody>
                  <a:tcPr marT="45725" marB="45725" marR="91450" marL="9145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3"/>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0"/>
              </a:spcBef>
              <a:spcAft>
                <a:spcPts val="0"/>
              </a:spcAft>
              <a:buNone/>
            </a:pPr>
            <a:r>
              <a:rPr b="1" lang="en-US" sz="1700">
                <a:solidFill>
                  <a:srgbClr val="2D3B45"/>
                </a:solidFill>
                <a:latin typeface="Lato"/>
                <a:ea typeface="Lato"/>
                <a:cs typeface="Lato"/>
                <a:sym typeface="Lato"/>
              </a:rPr>
              <a:t>What are probiotics and how could they help with diarrhea? Can you find any probiotic brands that have been researched and shown to be effective? What criteria do you want to look for when choosing a probiotic? (Amanda)</a:t>
            </a:r>
            <a:endParaRPr b="1" sz="1700">
              <a:solidFill>
                <a:srgbClr val="2D3B45"/>
              </a:solidFill>
              <a:latin typeface="Lato"/>
              <a:ea typeface="Lato"/>
              <a:cs typeface="Lato"/>
              <a:sym typeface="Lato"/>
            </a:endParaRPr>
          </a:p>
          <a:p>
            <a:pPr indent="0" lvl="0" marL="0" rtl="0" algn="l">
              <a:spcBef>
                <a:spcPts val="1000"/>
              </a:spcBef>
              <a:spcAft>
                <a:spcPts val="0"/>
              </a:spcAft>
              <a:buClr>
                <a:srgbClr val="262626"/>
              </a:buClr>
              <a:buSzPts val="3600"/>
              <a:buFont typeface="Century Gothic"/>
              <a:buNone/>
            </a:pPr>
            <a:r>
              <a:t/>
            </a:r>
            <a:endParaRPr/>
          </a:p>
        </p:txBody>
      </p:sp>
      <p:sp>
        <p:nvSpPr>
          <p:cNvPr id="248" name="Google Shape;248;p13"/>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900"/>
              </a:spcBef>
              <a:spcAft>
                <a:spcPts val="0"/>
              </a:spcAft>
              <a:buClr>
                <a:schemeClr val="dk1"/>
              </a:buClr>
              <a:buSzPts val="1100"/>
              <a:buFont typeface="Arial"/>
              <a:buNone/>
            </a:pPr>
            <a:r>
              <a:rPr lang="en-US" sz="1400">
                <a:solidFill>
                  <a:srgbClr val="222222"/>
                </a:solidFill>
                <a:latin typeface="Times New Roman"/>
                <a:ea typeface="Times New Roman"/>
                <a:cs typeface="Times New Roman"/>
                <a:sym typeface="Times New Roman"/>
              </a:rPr>
              <a:t>Probiotics help with protecting your intestines against infection. When your system is changed by antibiotics or overwhelmed by unhealthy bacteria or viruses, you can get diarrhea. Probiotics can help with diarrhea by restoring the balance of bacteria in your gut.</a:t>
            </a:r>
            <a:endParaRPr sz="1400">
              <a:solidFill>
                <a:srgbClr val="222222"/>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rPr lang="en-US" sz="1500">
                <a:solidFill>
                  <a:schemeClr val="dk1"/>
                </a:solidFill>
                <a:latin typeface="Times New Roman"/>
                <a:ea typeface="Times New Roman"/>
                <a:cs typeface="Times New Roman"/>
                <a:sym typeface="Times New Roman"/>
              </a:rPr>
              <a:t>Research that shows that the bacteria strains most likely to help are, Lactobacillus reuteri, Lactobacillus rhamnosus, and the probiotic yeast Saccharomyces boulardii, although other strains might be useful. There are many different probiotics to choose from. A couple that we found were </a:t>
            </a:r>
            <a:r>
              <a:rPr b="1" lang="en-US" sz="1400">
                <a:solidFill>
                  <a:schemeClr val="dk1"/>
                </a:solidFill>
                <a:latin typeface="Times New Roman"/>
                <a:ea typeface="Times New Roman"/>
                <a:cs typeface="Times New Roman"/>
                <a:sym typeface="Times New Roman"/>
              </a:rPr>
              <a:t>Florastor and Cluturrelle.</a:t>
            </a:r>
            <a:endParaRPr b="1" sz="1400">
              <a:solidFill>
                <a:schemeClr val="dk1"/>
              </a:solidFill>
              <a:latin typeface="Times New Roman"/>
              <a:ea typeface="Times New Roman"/>
              <a:cs typeface="Times New Roman"/>
              <a:sym typeface="Times New Roman"/>
            </a:endParaRPr>
          </a:p>
          <a:p>
            <a:pPr indent="0" lvl="0" marL="0" rtl="0" algn="l">
              <a:lnSpc>
                <a:spcPct val="115000"/>
              </a:lnSpc>
              <a:spcBef>
                <a:spcPts val="900"/>
              </a:spcBef>
              <a:spcAft>
                <a:spcPts val="0"/>
              </a:spcAft>
              <a:buClr>
                <a:schemeClr val="dk1"/>
              </a:buClr>
              <a:buSzPts val="1100"/>
              <a:buFont typeface="Arial"/>
              <a:buNone/>
            </a:pPr>
            <a:r>
              <a:rPr lang="en-US" sz="1400">
                <a:solidFill>
                  <a:schemeClr val="dk1"/>
                </a:solidFill>
                <a:latin typeface="Times New Roman"/>
                <a:ea typeface="Times New Roman"/>
                <a:cs typeface="Times New Roman"/>
                <a:sym typeface="Times New Roman"/>
              </a:rPr>
              <a:t>When choosing a probiotic you should look at the brand of it, the CFU, which is the amount of living organisms and the higher number the better. Look at the expiration date, storage instructions and the type of probiotics that are in it. You want to look for the genus Lactobacillus, Bifidobacterium or Saccharomyces boulardii because they are the most researched.</a:t>
            </a:r>
            <a:endParaRPr sz="1400">
              <a:solidFill>
                <a:schemeClr val="dk1"/>
              </a:solidFill>
              <a:latin typeface="Times New Roman"/>
              <a:ea typeface="Times New Roman"/>
              <a:cs typeface="Times New Roman"/>
              <a:sym typeface="Times New Roman"/>
            </a:endParaRPr>
          </a:p>
          <a:p>
            <a:pPr indent="0" lvl="0" marL="0" rtl="0" algn="l">
              <a:spcBef>
                <a:spcPts val="900"/>
              </a:spcBef>
              <a:spcAft>
                <a:spcPts val="0"/>
              </a:spcAft>
              <a:buSzPts val="1800"/>
              <a:buNone/>
            </a:pPr>
            <a:r>
              <a:rPr lang="en-US" sz="1400">
                <a:latin typeface="Times New Roman"/>
                <a:ea typeface="Times New Roman"/>
                <a:cs typeface="Times New Roman"/>
                <a:sym typeface="Times New Roman"/>
              </a:rPr>
              <a:t>There is still lack of research for probiotics and which are 100% accurate. </a:t>
            </a:r>
            <a:endParaRPr sz="1400">
              <a:latin typeface="Times New Roman"/>
              <a:ea typeface="Times New Roman"/>
              <a:cs typeface="Times New Roman"/>
              <a:sym typeface="Times New Roman"/>
            </a:endParaRPr>
          </a:p>
        </p:txBody>
      </p:sp>
      <p:pic>
        <p:nvPicPr>
          <p:cNvPr id="249" name="Google Shape;249;p13"/>
          <p:cNvPicPr preferRelativeResize="0"/>
          <p:nvPr/>
        </p:nvPicPr>
        <p:blipFill>
          <a:blip r:embed="rId3">
            <a:alphaModFix/>
          </a:blip>
          <a:stretch>
            <a:fillRect/>
          </a:stretch>
        </p:blipFill>
        <p:spPr>
          <a:xfrm>
            <a:off x="8514200" y="4696850"/>
            <a:ext cx="2284412" cy="228441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g9ed43f8fc8_2_0"/>
          <p:cNvSpPr txBox="1"/>
          <p:nvPr>
            <p:ph type="title"/>
          </p:nvPr>
        </p:nvSpPr>
        <p:spPr>
          <a:xfrm>
            <a:off x="2592925" y="624110"/>
            <a:ext cx="8911800" cy="12810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b="1" lang="en-US" sz="2000">
                <a:solidFill>
                  <a:srgbClr val="2D3B45"/>
                </a:solidFill>
                <a:latin typeface="Times New Roman"/>
                <a:ea typeface="Times New Roman"/>
                <a:cs typeface="Times New Roman"/>
                <a:sym typeface="Times New Roman"/>
              </a:rPr>
              <a:t>If GW continues to eat poorly at home, how would you change his TF? What if he is able to meet 50% of his needs by PO intake? (Amanda)</a:t>
            </a:r>
            <a:endParaRPr b="1" sz="2000">
              <a:solidFill>
                <a:srgbClr val="2D3B45"/>
              </a:solidFill>
              <a:latin typeface="Times New Roman"/>
              <a:ea typeface="Times New Roman"/>
              <a:cs typeface="Times New Roman"/>
              <a:sym typeface="Times New Roman"/>
            </a:endParaRPr>
          </a:p>
          <a:p>
            <a:pPr indent="0" lvl="0" marL="0" rtl="0" algn="l">
              <a:spcBef>
                <a:spcPts val="1000"/>
              </a:spcBef>
              <a:spcAft>
                <a:spcPts val="0"/>
              </a:spcAft>
              <a:buNone/>
            </a:pPr>
            <a:r>
              <a:t/>
            </a:r>
            <a:endParaRPr/>
          </a:p>
        </p:txBody>
      </p:sp>
      <p:sp>
        <p:nvSpPr>
          <p:cNvPr id="255" name="Google Shape;255;g9ed43f8fc8_2_0"/>
          <p:cNvSpPr txBox="1"/>
          <p:nvPr>
            <p:ph idx="1" type="body"/>
          </p:nvPr>
        </p:nvSpPr>
        <p:spPr>
          <a:xfrm>
            <a:off x="2589212" y="2133600"/>
            <a:ext cx="8915400" cy="3777600"/>
          </a:xfrm>
          <a:prstGeom prst="rect">
            <a:avLst/>
          </a:prstGeom>
        </p:spPr>
        <p:txBody>
          <a:bodyPr anchorCtr="0" anchor="t" bIns="45700" lIns="91425" spcFirstLastPara="1" rIns="91425" wrap="square" tIns="45700">
            <a:noAutofit/>
          </a:bodyPr>
          <a:lstStyle/>
          <a:p>
            <a:pPr indent="0" lvl="0" marL="0" rtl="0" algn="l">
              <a:lnSpc>
                <a:spcPct val="115000"/>
              </a:lnSpc>
              <a:spcBef>
                <a:spcPts val="900"/>
              </a:spcBef>
              <a:spcAft>
                <a:spcPts val="900"/>
              </a:spcAft>
              <a:buClr>
                <a:schemeClr val="dk1"/>
              </a:buClr>
              <a:buSzPts val="1100"/>
              <a:buFont typeface="Arial"/>
              <a:buNone/>
            </a:pPr>
            <a:r>
              <a:rPr lang="en-US" sz="1200">
                <a:solidFill>
                  <a:srgbClr val="2D3B45"/>
                </a:solidFill>
                <a:latin typeface="Times New Roman"/>
                <a:ea typeface="Times New Roman"/>
                <a:cs typeface="Times New Roman"/>
                <a:sym typeface="Times New Roman"/>
              </a:rPr>
              <a:t> </a:t>
            </a:r>
            <a:r>
              <a:rPr lang="en-US">
                <a:solidFill>
                  <a:srgbClr val="2D3B45"/>
                </a:solidFill>
                <a:latin typeface="Times New Roman"/>
                <a:ea typeface="Times New Roman"/>
                <a:cs typeface="Times New Roman"/>
                <a:sym typeface="Times New Roman"/>
              </a:rPr>
              <a:t>The TF prescription is written to supplement all of GW’s needs so I think it is fair to continue his TF whether nocturnal or bolus feedings to give him freedom. If he wants to eat something PO, then we should encourage that but continue the TF. If he can eat 50%  of his calories PO, then we can change the TF prescription to meet 50% of his needs and open the possibility of bolus or nocturnal feeding. </a:t>
            </a:r>
            <a:r>
              <a:rPr b="1" lang="en-US">
                <a:solidFill>
                  <a:srgbClr val="2D3B45"/>
                </a:solidFill>
                <a:latin typeface="Lato"/>
                <a:ea typeface="Lato"/>
                <a:cs typeface="Lato"/>
                <a:sym typeface="Lato"/>
              </a:rPr>
              <a:t> </a:t>
            </a:r>
            <a:endParaRPr sz="24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g9ed43f8fc8_2_5"/>
          <p:cNvSpPr txBox="1"/>
          <p:nvPr>
            <p:ph type="title"/>
          </p:nvPr>
        </p:nvSpPr>
        <p:spPr>
          <a:xfrm>
            <a:off x="2592925" y="624110"/>
            <a:ext cx="8911800" cy="12810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1000"/>
              </a:spcAft>
              <a:buNone/>
            </a:pPr>
            <a:r>
              <a:rPr b="1" lang="en-US" sz="1800">
                <a:solidFill>
                  <a:srgbClr val="2D3B45"/>
                </a:solidFill>
                <a:latin typeface="Lato"/>
                <a:ea typeface="Lato"/>
                <a:cs typeface="Lato"/>
                <a:sym typeface="Lato"/>
              </a:rPr>
              <a:t>Prepare a menu for GW assuming he can meet 50% of his needs orally. (Katrina) </a:t>
            </a:r>
            <a:endParaRPr sz="4200"/>
          </a:p>
        </p:txBody>
      </p:sp>
      <p:sp>
        <p:nvSpPr>
          <p:cNvPr id="261" name="Google Shape;261;g9ed43f8fc8_2_5"/>
          <p:cNvSpPr txBox="1"/>
          <p:nvPr>
            <p:ph idx="1" type="body"/>
          </p:nvPr>
        </p:nvSpPr>
        <p:spPr>
          <a:xfrm>
            <a:off x="3482250" y="2133600"/>
            <a:ext cx="6634500" cy="37776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262" name="Google Shape;262;g9ed43f8fc8_2_5"/>
          <p:cNvPicPr preferRelativeResize="0"/>
          <p:nvPr/>
        </p:nvPicPr>
        <p:blipFill>
          <a:blip r:embed="rId3">
            <a:alphaModFix/>
          </a:blip>
          <a:stretch>
            <a:fillRect/>
          </a:stretch>
        </p:blipFill>
        <p:spPr>
          <a:xfrm>
            <a:off x="3375750" y="2133600"/>
            <a:ext cx="6740874" cy="39363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ga56b234e14_0_3"/>
          <p:cNvSpPr txBox="1"/>
          <p:nvPr>
            <p:ph idx="1" type="body"/>
          </p:nvPr>
        </p:nvSpPr>
        <p:spPr>
          <a:xfrm>
            <a:off x="4745500" y="1520325"/>
            <a:ext cx="2241900" cy="3645300"/>
          </a:xfrm>
          <a:prstGeom prst="rect">
            <a:avLst/>
          </a:prstGeom>
        </p:spPr>
        <p:txBody>
          <a:bodyPr anchorCtr="0" anchor="t" bIns="45700" lIns="91425" spcFirstLastPara="1" rIns="91425" wrap="square" tIns="45700">
            <a:noAutofit/>
          </a:bodyPr>
          <a:lstStyle/>
          <a:p>
            <a:pPr indent="0" lvl="0" marL="457200" rtl="0" algn="l">
              <a:lnSpc>
                <a:spcPct val="115000"/>
              </a:lnSpc>
              <a:spcBef>
                <a:spcPts val="1200"/>
              </a:spcBef>
              <a:spcAft>
                <a:spcPts val="0"/>
              </a:spcAft>
              <a:buClr>
                <a:schemeClr val="dk1"/>
              </a:buClr>
              <a:buSzPts val="1100"/>
              <a:buFont typeface="Arial"/>
              <a:buNone/>
            </a:pPr>
            <a:r>
              <a:rPr b="1" lang="en-US" sz="1300">
                <a:solidFill>
                  <a:srgbClr val="2D3B45"/>
                </a:solidFill>
                <a:latin typeface="Arial"/>
                <a:ea typeface="Arial"/>
                <a:cs typeface="Arial"/>
                <a:sym typeface="Arial"/>
              </a:rPr>
              <a:t>Physical inactivity( NB-2.1) related to pain as evidenced by pressure ulcer.</a:t>
            </a:r>
            <a:endParaRPr b="1" sz="1300">
              <a:solidFill>
                <a:srgbClr val="2D3B45"/>
              </a:solidFill>
              <a:latin typeface="Arial"/>
              <a:ea typeface="Arial"/>
              <a:cs typeface="Arial"/>
              <a:sym typeface="Arial"/>
            </a:endParaRPr>
          </a:p>
          <a:p>
            <a:pPr indent="0" lvl="0" marL="457200" rtl="0" algn="l">
              <a:lnSpc>
                <a:spcPct val="115000"/>
              </a:lnSpc>
              <a:spcBef>
                <a:spcPts val="1200"/>
              </a:spcBef>
              <a:spcAft>
                <a:spcPts val="1200"/>
              </a:spcAft>
              <a:buClr>
                <a:schemeClr val="dk1"/>
              </a:buClr>
              <a:buSzPts val="1100"/>
              <a:buFont typeface="Arial"/>
              <a:buNone/>
            </a:pPr>
            <a:r>
              <a:rPr b="1" lang="en-US" sz="1300">
                <a:solidFill>
                  <a:srgbClr val="2D3B45"/>
                </a:solidFill>
                <a:latin typeface="Arial"/>
                <a:ea typeface="Arial"/>
                <a:cs typeface="Arial"/>
                <a:sym typeface="Arial"/>
              </a:rPr>
              <a:t>Altered GI function related to colostomy as evidenced by diarrhea and patient reported of abdominal cramping</a:t>
            </a:r>
            <a:endParaRPr sz="2000"/>
          </a:p>
        </p:txBody>
      </p:sp>
      <p:pic>
        <p:nvPicPr>
          <p:cNvPr id="268" name="Google Shape;268;ga56b234e14_0_3"/>
          <p:cNvPicPr preferRelativeResize="0"/>
          <p:nvPr/>
        </p:nvPicPr>
        <p:blipFill rotWithShape="1">
          <a:blip r:embed="rId3">
            <a:alphaModFix/>
          </a:blip>
          <a:srcRect b="7705" l="6108" r="4844" t="4336"/>
          <a:stretch/>
        </p:blipFill>
        <p:spPr>
          <a:xfrm>
            <a:off x="0" y="1"/>
            <a:ext cx="5204588" cy="6858003"/>
          </a:xfrm>
          <a:prstGeom prst="rect">
            <a:avLst/>
          </a:prstGeom>
          <a:noFill/>
          <a:ln>
            <a:noFill/>
          </a:ln>
        </p:spPr>
      </p:pic>
      <p:pic>
        <p:nvPicPr>
          <p:cNvPr id="269" name="Google Shape;269;ga56b234e14_0_3"/>
          <p:cNvPicPr preferRelativeResize="0"/>
          <p:nvPr/>
        </p:nvPicPr>
        <p:blipFill rotWithShape="1">
          <a:blip r:embed="rId4">
            <a:alphaModFix/>
          </a:blip>
          <a:srcRect b="6024" l="5565" r="5387" t="6024"/>
          <a:stretch/>
        </p:blipFill>
        <p:spPr>
          <a:xfrm>
            <a:off x="6987400" y="0"/>
            <a:ext cx="5204598" cy="685804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ga56b234e14_0_8"/>
          <p:cNvSpPr txBox="1"/>
          <p:nvPr>
            <p:ph type="title"/>
          </p:nvPr>
        </p:nvSpPr>
        <p:spPr>
          <a:xfrm>
            <a:off x="2592925" y="624110"/>
            <a:ext cx="8911800" cy="1281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Questions?</a:t>
            </a:r>
            <a:endParaRPr/>
          </a:p>
        </p:txBody>
      </p:sp>
      <p:sp>
        <p:nvSpPr>
          <p:cNvPr id="275" name="Google Shape;275;ga56b234e14_0_8"/>
          <p:cNvSpPr txBox="1"/>
          <p:nvPr>
            <p:ph idx="1" type="body"/>
          </p:nvPr>
        </p:nvSpPr>
        <p:spPr>
          <a:xfrm>
            <a:off x="2589212" y="2133600"/>
            <a:ext cx="8915400" cy="37776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2020-10-26T17:43:22Z</dcterms:created>
  <dc:creator>alanyoelin@mac.com</dc:creator>
</cp:coreProperties>
</file>